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notesMasterIdLst>
    <p:notesMasterId r:id="rId37"/>
  </p:notesMasterIdLst>
  <p:handoutMasterIdLst>
    <p:handoutMasterId r:id="rId38"/>
  </p:handoutMasterIdLst>
  <p:sldIdLst>
    <p:sldId id="256" r:id="rId2"/>
    <p:sldId id="270" r:id="rId3"/>
    <p:sldId id="280" r:id="rId4"/>
    <p:sldId id="281" r:id="rId5"/>
    <p:sldId id="282" r:id="rId6"/>
    <p:sldId id="259" r:id="rId7"/>
    <p:sldId id="289" r:id="rId8"/>
    <p:sldId id="260" r:id="rId9"/>
    <p:sldId id="290" r:id="rId10"/>
    <p:sldId id="285" r:id="rId11"/>
    <p:sldId id="286" r:id="rId12"/>
    <p:sldId id="288" r:id="rId13"/>
    <p:sldId id="269" r:id="rId14"/>
    <p:sldId id="271" r:id="rId15"/>
    <p:sldId id="273" r:id="rId16"/>
    <p:sldId id="279" r:id="rId17"/>
    <p:sldId id="263" r:id="rId18"/>
    <p:sldId id="257" r:id="rId19"/>
    <p:sldId id="293" r:id="rId20"/>
    <p:sldId id="274" r:id="rId21"/>
    <p:sldId id="295" r:id="rId22"/>
    <p:sldId id="275" r:id="rId23"/>
    <p:sldId id="276" r:id="rId24"/>
    <p:sldId id="258" r:id="rId25"/>
    <p:sldId id="296" r:id="rId26"/>
    <p:sldId id="304" r:id="rId27"/>
    <p:sldId id="278" r:id="rId28"/>
    <p:sldId id="297" r:id="rId29"/>
    <p:sldId id="272" r:id="rId30"/>
    <p:sldId id="265" r:id="rId31"/>
    <p:sldId id="266" r:id="rId32"/>
    <p:sldId id="299" r:id="rId33"/>
    <p:sldId id="300" r:id="rId34"/>
    <p:sldId id="302" r:id="rId35"/>
    <p:sldId id="301" r:id="rId3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eorgia" pitchFamily="18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eorgia" pitchFamily="18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eorgia" pitchFamily="18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eorgia" pitchFamily="18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eorgia" pitchFamily="18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eorgia" pitchFamily="18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eorgia" pitchFamily="18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eorgia" pitchFamily="18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eorgia" pitchFamily="18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AC1FBD2-9593-488F-82C9-EA5E05F0BF38}">
          <p14:sldIdLst>
            <p14:sldId id="256"/>
            <p14:sldId id="270"/>
            <p14:sldId id="280"/>
            <p14:sldId id="281"/>
            <p14:sldId id="282"/>
            <p14:sldId id="259"/>
            <p14:sldId id="289"/>
            <p14:sldId id="260"/>
            <p14:sldId id="290"/>
            <p14:sldId id="285"/>
            <p14:sldId id="286"/>
            <p14:sldId id="288"/>
            <p14:sldId id="269"/>
          </p14:sldIdLst>
        </p14:section>
        <p14:section name="1 Saspiešana un izstiepšana" id="{0FD8A70B-D557-48E1-9C04-52AABA2FF9E6}">
          <p14:sldIdLst>
            <p14:sldId id="271"/>
            <p14:sldId id="273"/>
          </p14:sldIdLst>
        </p14:section>
        <p14:section name="2 Sagatavošana" id="{88314BBB-DFB4-4472-8234-DD7129390A8A}">
          <p14:sldIdLst>
            <p14:sldId id="279"/>
            <p14:sldId id="263"/>
          </p14:sldIdLst>
        </p14:section>
        <p14:section name="3 Skatuvisums" id="{D306C369-4431-4D65-90AA-AD5306610F09}">
          <p14:sldIdLst>
            <p14:sldId id="257"/>
            <p14:sldId id="293"/>
            <p14:sldId id="274"/>
          </p14:sldIdLst>
        </p14:section>
        <p14:section name="4 No pozas līdz pozai" id="{39D4CA87-930F-435F-82B6-2E1A7002A1FA}">
          <p14:sldIdLst>
            <p14:sldId id="295"/>
          </p14:sldIdLst>
        </p14:section>
        <p14:section name="5 Kustība cauri un darbības pārpildīšana" id="{17DB6863-247B-4CC4-9124-AD947FEDA2BE}">
          <p14:sldIdLst>
            <p14:sldId id="275"/>
            <p14:sldId id="276"/>
            <p14:sldId id="258"/>
          </p14:sldIdLst>
        </p14:section>
        <p14:section name="6 Samīkstināšana" id="{B8117D9D-653A-42F7-BD19-89B6D24AE7BA}">
          <p14:sldIdLst>
            <p14:sldId id="296"/>
          </p14:sldIdLst>
        </p14:section>
        <p14:section name="7 Kustība pa lokiem" id="{4A2C52AF-4FBD-48CB-8C8E-B31992B223D7}">
          <p14:sldIdLst>
            <p14:sldId id="304"/>
            <p14:sldId id="278"/>
          </p14:sldIdLst>
        </p14:section>
        <p14:section name="8 Sekundārā darbība" id="{5954769F-CD8A-4E09-9D93-5655D626C56D}">
          <p14:sldIdLst>
            <p14:sldId id="297"/>
          </p14:sldIdLst>
        </p14:section>
        <p14:section name="9 Laika un kustības aprēķins" id="{104BC76C-BF21-4A9D-B900-BE48701DBAE4}">
          <p14:sldIdLst>
            <p14:sldId id="272"/>
          </p14:sldIdLst>
        </p14:section>
        <p14:section name="10 Pārspīlējums" id="{68F81A90-953C-4EFD-A1AE-5E30D3ADD9B8}">
          <p14:sldIdLst>
            <p14:sldId id="265"/>
            <p14:sldId id="266"/>
          </p14:sldIdLst>
        </p14:section>
        <p14:section name="11 Skaidrs attēls un pozas" id="{22E65424-3486-440A-A328-8C9822FB9778}">
          <p14:sldIdLst>
            <p14:sldId id="299"/>
          </p14:sldIdLst>
        </p14:section>
        <p14:section name="12 Pievilcība" id="{22D951E6-008D-4316-8CAB-CDEC78F82588}">
          <p14:sldIdLst>
            <p14:sldId id="300"/>
            <p14:sldId id="302"/>
            <p14:sldId id="301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77312" autoAdjust="0"/>
  </p:normalViewPr>
  <p:slideViewPr>
    <p:cSldViewPr>
      <p:cViewPr varScale="1">
        <p:scale>
          <a:sx n="87" d="100"/>
          <a:sy n="87" d="100"/>
        </p:scale>
        <p:origin x="-222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576AA6-FA39-4870-B1E8-BFD29546D4CB}" type="doc">
      <dgm:prSet loTypeId="urn:microsoft.com/office/officeart/2005/8/layout/hierarchy1" loCatId="hierarchy" qsTypeId="urn:microsoft.com/office/officeart/2005/8/quickstyle/simple2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60C7313D-11DD-4305-8B83-D632685FFC1E}">
      <dgm:prSet phldrT="[Текст]"/>
      <dgm:spPr/>
      <dgm:t>
        <a:bodyPr/>
        <a:lstStyle/>
        <a:p>
          <a:r>
            <a:rPr lang="en-US" b="1" dirty="0" err="1" smtClean="0"/>
            <a:t>Veidi</a:t>
          </a:r>
          <a:endParaRPr lang="en-US" b="1" dirty="0"/>
        </a:p>
      </dgm:t>
    </dgm:pt>
    <dgm:pt modelId="{A56B3729-FEE8-4291-9CD9-B3AF7CC91374}" type="parTrans" cxnId="{01D059C1-828B-4A2B-B408-A29B0929B2B0}">
      <dgm:prSet/>
      <dgm:spPr/>
      <dgm:t>
        <a:bodyPr/>
        <a:lstStyle/>
        <a:p>
          <a:endParaRPr lang="en-US"/>
        </a:p>
      </dgm:t>
    </dgm:pt>
    <dgm:pt modelId="{82F7D864-8A17-4DEB-9341-87544D60EB5A}" type="sibTrans" cxnId="{01D059C1-828B-4A2B-B408-A29B0929B2B0}">
      <dgm:prSet/>
      <dgm:spPr/>
      <dgm:t>
        <a:bodyPr/>
        <a:lstStyle/>
        <a:p>
          <a:endParaRPr lang="en-US"/>
        </a:p>
      </dgm:t>
    </dgm:pt>
    <dgm:pt modelId="{09734FB5-79E2-4A51-9F43-9D751FA9CB95}">
      <dgm:prSet phldrT="[Текст]"/>
      <dgm:spPr/>
      <dgm:t>
        <a:bodyPr/>
        <a:lstStyle/>
        <a:p>
          <a:r>
            <a:rPr lang="lv-LV" noProof="0" dirty="0" smtClean="0"/>
            <a:t>tradicionāla</a:t>
          </a:r>
          <a:endParaRPr lang="ru-RU" dirty="0" smtClean="0"/>
        </a:p>
        <a:p>
          <a:r>
            <a:rPr lang="lv-LV" dirty="0" smtClean="0"/>
            <a:t>leļļu</a:t>
          </a:r>
          <a:endParaRPr lang="ru-RU" dirty="0" smtClean="0"/>
        </a:p>
        <a:p>
          <a:r>
            <a:rPr lang="ru-RU" dirty="0" smtClean="0"/>
            <a:t>….</a:t>
          </a:r>
          <a:endParaRPr lang="en-US" dirty="0"/>
        </a:p>
      </dgm:t>
    </dgm:pt>
    <dgm:pt modelId="{E1BEA92D-1A17-475B-99D2-238C0CF4C329}" type="parTrans" cxnId="{654107AF-1B32-4496-BBD5-B8E2238A90BF}">
      <dgm:prSet/>
      <dgm:spPr/>
      <dgm:t>
        <a:bodyPr/>
        <a:lstStyle/>
        <a:p>
          <a:endParaRPr lang="en-US"/>
        </a:p>
      </dgm:t>
    </dgm:pt>
    <dgm:pt modelId="{7E202CB0-ECC3-45E2-8BA4-71F66B29C3B7}" type="sibTrans" cxnId="{654107AF-1B32-4496-BBD5-B8E2238A90BF}">
      <dgm:prSet/>
      <dgm:spPr/>
      <dgm:t>
        <a:bodyPr/>
        <a:lstStyle/>
        <a:p>
          <a:endParaRPr lang="en-US"/>
        </a:p>
      </dgm:t>
    </dgm:pt>
    <dgm:pt modelId="{1B121873-1940-4823-A20A-737CDC35BD31}">
      <dgm:prSet phldrT="[Текст]"/>
      <dgm:spPr/>
      <dgm:t>
        <a:bodyPr/>
        <a:lstStyle/>
        <a:p>
          <a:r>
            <a:rPr lang="en-US" b="1" dirty="0" err="1" smtClean="0"/>
            <a:t>Metodes</a:t>
          </a:r>
          <a:endParaRPr lang="en-US" b="1" dirty="0"/>
        </a:p>
      </dgm:t>
    </dgm:pt>
    <dgm:pt modelId="{C2BCA069-2060-4773-9D16-EF94E4664E0B}" type="parTrans" cxnId="{0408FFE3-3263-43F0-88B6-3B373279FF81}">
      <dgm:prSet/>
      <dgm:spPr/>
      <dgm:t>
        <a:bodyPr/>
        <a:lstStyle/>
        <a:p>
          <a:endParaRPr lang="en-US"/>
        </a:p>
      </dgm:t>
    </dgm:pt>
    <dgm:pt modelId="{1B17A1D8-F8A8-49E5-9F3F-97A7277DA248}" type="sibTrans" cxnId="{0408FFE3-3263-43F0-88B6-3B373279FF81}">
      <dgm:prSet/>
      <dgm:spPr/>
      <dgm:t>
        <a:bodyPr/>
        <a:lstStyle/>
        <a:p>
          <a:endParaRPr lang="en-US"/>
        </a:p>
      </dgm:t>
    </dgm:pt>
    <dgm:pt modelId="{D94A0019-1666-4C8D-98F1-436B2D9FA12E}">
      <dgm:prSet phldrT="[Текст]"/>
      <dgm:spPr/>
      <dgm:t>
        <a:bodyPr/>
        <a:lstStyle/>
        <a:p>
          <a:r>
            <a:rPr lang="lv-LV" dirty="0" smtClean="0"/>
            <a:t>kadru p</a:t>
          </a:r>
          <a:r>
            <a:rPr lang="lv-LV" noProof="0" dirty="0" smtClean="0"/>
            <a:t>ē</a:t>
          </a:r>
          <a:r>
            <a:rPr lang="lv-LV" dirty="0" smtClean="0"/>
            <a:t>c kadriem</a:t>
          </a:r>
          <a:endParaRPr lang="ru-RU" dirty="0" smtClean="0"/>
        </a:p>
        <a:p>
          <a:r>
            <a:rPr lang="lv-LV" dirty="0" smtClean="0"/>
            <a:t>programmējama</a:t>
          </a:r>
          <a:endParaRPr lang="ru-RU" dirty="0" smtClean="0"/>
        </a:p>
        <a:p>
          <a:r>
            <a:rPr lang="ru-RU" dirty="0" smtClean="0"/>
            <a:t>…</a:t>
          </a:r>
          <a:endParaRPr lang="en-US" dirty="0"/>
        </a:p>
      </dgm:t>
    </dgm:pt>
    <dgm:pt modelId="{AEE1A2C8-4BB4-4F0D-B0A9-168B7DBC49C5}" type="parTrans" cxnId="{46C43C5B-AFC0-4720-B516-3B3EDCD9FDCD}">
      <dgm:prSet/>
      <dgm:spPr/>
      <dgm:t>
        <a:bodyPr/>
        <a:lstStyle/>
        <a:p>
          <a:endParaRPr lang="en-US"/>
        </a:p>
      </dgm:t>
    </dgm:pt>
    <dgm:pt modelId="{05612D6B-F4E9-4683-865F-12E5B562CF49}" type="sibTrans" cxnId="{46C43C5B-AFC0-4720-B516-3B3EDCD9FDCD}">
      <dgm:prSet/>
      <dgm:spPr/>
      <dgm:t>
        <a:bodyPr/>
        <a:lstStyle/>
        <a:p>
          <a:endParaRPr lang="en-US"/>
        </a:p>
      </dgm:t>
    </dgm:pt>
    <dgm:pt modelId="{73C47B09-DF8D-4FE5-9C81-AE02DE0303FE}">
      <dgm:prSet phldrT="[Текст]"/>
      <dgm:spPr/>
      <dgm:t>
        <a:bodyPr/>
        <a:lstStyle/>
        <a:p>
          <a:r>
            <a:rPr lang="en-US" b="1" dirty="0" err="1" smtClean="0"/>
            <a:t>Stili</a:t>
          </a:r>
          <a:endParaRPr lang="en-US" b="1" dirty="0"/>
        </a:p>
      </dgm:t>
    </dgm:pt>
    <dgm:pt modelId="{1B1C12C9-87B4-49A0-89EF-6DF103B6D353}" type="parTrans" cxnId="{DD691A4F-226C-471F-9816-13F1BE95B3E7}">
      <dgm:prSet/>
      <dgm:spPr/>
      <dgm:t>
        <a:bodyPr/>
        <a:lstStyle/>
        <a:p>
          <a:endParaRPr lang="en-US"/>
        </a:p>
      </dgm:t>
    </dgm:pt>
    <dgm:pt modelId="{786EB523-C055-4B59-8861-3F1A8903F793}" type="sibTrans" cxnId="{DD691A4F-226C-471F-9816-13F1BE95B3E7}">
      <dgm:prSet/>
      <dgm:spPr/>
      <dgm:t>
        <a:bodyPr/>
        <a:lstStyle/>
        <a:p>
          <a:endParaRPr lang="en-US"/>
        </a:p>
      </dgm:t>
    </dgm:pt>
    <dgm:pt modelId="{BD51BD6E-A962-4538-98B7-77BB9F709CCB}">
      <dgm:prSet phldrT="[Текст]"/>
      <dgm:spPr/>
      <dgm:t>
        <a:bodyPr/>
        <a:lstStyle/>
        <a:p>
          <a:r>
            <a:rPr lang="en-US" b="1" dirty="0" smtClean="0"/>
            <a:t>T</a:t>
          </a:r>
          <a:r>
            <a:rPr lang="lv-LV" b="1" dirty="0" err="1" smtClean="0"/>
            <a:t>ehnoloģijas</a:t>
          </a:r>
          <a:endParaRPr lang="en-US" b="1" dirty="0"/>
        </a:p>
      </dgm:t>
    </dgm:pt>
    <dgm:pt modelId="{858F26E4-63DD-47FA-A499-ADCC4E503C8F}" type="sibTrans" cxnId="{5C8A7A57-59C6-44FA-A1A2-941D1A9BAB46}">
      <dgm:prSet/>
      <dgm:spPr/>
      <dgm:t>
        <a:bodyPr/>
        <a:lstStyle/>
        <a:p>
          <a:endParaRPr lang="en-US"/>
        </a:p>
      </dgm:t>
    </dgm:pt>
    <dgm:pt modelId="{A30066BB-4452-4DBF-B8D4-8A30FC1E1A0C}" type="parTrans" cxnId="{5C8A7A57-59C6-44FA-A1A2-941D1A9BAB46}">
      <dgm:prSet/>
      <dgm:spPr/>
      <dgm:t>
        <a:bodyPr/>
        <a:lstStyle/>
        <a:p>
          <a:endParaRPr lang="en-US"/>
        </a:p>
      </dgm:t>
    </dgm:pt>
    <dgm:pt modelId="{FF5589F3-27B8-4F8D-AB1A-5655027B0E5C}">
      <dgm:prSet phldrT="[Текст]"/>
      <dgm:spPr/>
      <dgm:t>
        <a:bodyPr/>
        <a:lstStyle/>
        <a:p>
          <a:r>
            <a:rPr lang="lv-LV" dirty="0" smtClean="0"/>
            <a:t>reālisms</a:t>
          </a:r>
          <a:endParaRPr lang="ru-RU" dirty="0" smtClean="0"/>
        </a:p>
        <a:p>
          <a:r>
            <a:rPr lang="lv-LV" dirty="0" smtClean="0"/>
            <a:t>anime</a:t>
          </a:r>
          <a:endParaRPr lang="ru-RU" dirty="0" smtClean="0"/>
        </a:p>
        <a:p>
          <a:r>
            <a:rPr lang="ru-RU" dirty="0" smtClean="0"/>
            <a:t>…</a:t>
          </a:r>
          <a:endParaRPr lang="en-US" dirty="0"/>
        </a:p>
      </dgm:t>
    </dgm:pt>
    <dgm:pt modelId="{03029328-03DF-46E1-89BF-ECD699ADD878}" type="parTrans" cxnId="{48590880-12C0-45D2-B14E-EA99BDAB4EB3}">
      <dgm:prSet/>
      <dgm:spPr/>
      <dgm:t>
        <a:bodyPr/>
        <a:lstStyle/>
        <a:p>
          <a:endParaRPr lang="en-US"/>
        </a:p>
      </dgm:t>
    </dgm:pt>
    <dgm:pt modelId="{823A5E57-B3B3-4E6E-9473-3B65C241DD68}" type="sibTrans" cxnId="{48590880-12C0-45D2-B14E-EA99BDAB4EB3}">
      <dgm:prSet/>
      <dgm:spPr/>
      <dgm:t>
        <a:bodyPr/>
        <a:lstStyle/>
        <a:p>
          <a:endParaRPr lang="en-US"/>
        </a:p>
      </dgm:t>
    </dgm:pt>
    <dgm:pt modelId="{950CC074-B613-4AC1-B97B-16943C94C1CC}" type="pres">
      <dgm:prSet presAssocID="{C7576AA6-FA39-4870-B1E8-BFD29546D4C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F1A0F202-2024-415A-853D-DD1F3A011A47}" type="pres">
      <dgm:prSet presAssocID="{BD51BD6E-A962-4538-98B7-77BB9F709CCB}" presName="hierRoot1" presStyleCnt="0"/>
      <dgm:spPr/>
    </dgm:pt>
    <dgm:pt modelId="{AFE1B3E5-D0C4-41A9-85D9-5174AC10AC0C}" type="pres">
      <dgm:prSet presAssocID="{BD51BD6E-A962-4538-98B7-77BB9F709CCB}" presName="composite" presStyleCnt="0"/>
      <dgm:spPr/>
    </dgm:pt>
    <dgm:pt modelId="{AF0C708A-A42B-4979-9BD8-DB8C68FF1F42}" type="pres">
      <dgm:prSet presAssocID="{BD51BD6E-A962-4538-98B7-77BB9F709CCB}" presName="background" presStyleLbl="node0" presStyleIdx="0" presStyleCnt="1"/>
      <dgm:spPr/>
    </dgm:pt>
    <dgm:pt modelId="{8DBF3DE6-31DC-4644-AAD1-670EE7419EC7}" type="pres">
      <dgm:prSet presAssocID="{BD51BD6E-A962-4538-98B7-77BB9F709CCB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66676EA-CCAF-4CB5-98B2-7D587F5A240C}" type="pres">
      <dgm:prSet presAssocID="{BD51BD6E-A962-4538-98B7-77BB9F709CCB}" presName="hierChild2" presStyleCnt="0"/>
      <dgm:spPr/>
    </dgm:pt>
    <dgm:pt modelId="{1C168FC7-EFFC-439D-B18C-45FD6C28DC12}" type="pres">
      <dgm:prSet presAssocID="{A56B3729-FEE8-4291-9CD9-B3AF7CC91374}" presName="Name10" presStyleLbl="parChTrans1D2" presStyleIdx="0" presStyleCnt="3"/>
      <dgm:spPr/>
      <dgm:t>
        <a:bodyPr/>
        <a:lstStyle/>
        <a:p>
          <a:endParaRPr lang="en-US"/>
        </a:p>
      </dgm:t>
    </dgm:pt>
    <dgm:pt modelId="{780EF01B-DA06-4A20-BA3F-A40273215C72}" type="pres">
      <dgm:prSet presAssocID="{60C7313D-11DD-4305-8B83-D632685FFC1E}" presName="hierRoot2" presStyleCnt="0"/>
      <dgm:spPr/>
    </dgm:pt>
    <dgm:pt modelId="{B91172A7-1E72-447A-917F-FC04989A1977}" type="pres">
      <dgm:prSet presAssocID="{60C7313D-11DD-4305-8B83-D632685FFC1E}" presName="composite2" presStyleCnt="0"/>
      <dgm:spPr/>
    </dgm:pt>
    <dgm:pt modelId="{DC9DD849-B13A-4522-81B5-80F25EF21BFC}" type="pres">
      <dgm:prSet presAssocID="{60C7313D-11DD-4305-8B83-D632685FFC1E}" presName="background2" presStyleLbl="node2" presStyleIdx="0" presStyleCnt="3"/>
      <dgm:spPr/>
    </dgm:pt>
    <dgm:pt modelId="{C3213242-DBC3-4A24-BA35-051472466C10}" type="pres">
      <dgm:prSet presAssocID="{60C7313D-11DD-4305-8B83-D632685FFC1E}" presName="text2" presStyleLbl="fgAcc2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779908C-75A1-4B4E-9F82-372504276280}" type="pres">
      <dgm:prSet presAssocID="{60C7313D-11DD-4305-8B83-D632685FFC1E}" presName="hierChild3" presStyleCnt="0"/>
      <dgm:spPr/>
    </dgm:pt>
    <dgm:pt modelId="{29484943-3EE2-402A-8ACD-107B8ABFBACA}" type="pres">
      <dgm:prSet presAssocID="{E1BEA92D-1A17-475B-99D2-238C0CF4C329}" presName="Name17" presStyleLbl="parChTrans1D3" presStyleIdx="0" presStyleCnt="3"/>
      <dgm:spPr/>
      <dgm:t>
        <a:bodyPr/>
        <a:lstStyle/>
        <a:p>
          <a:endParaRPr lang="en-US"/>
        </a:p>
      </dgm:t>
    </dgm:pt>
    <dgm:pt modelId="{ECFCE11B-2FB4-44A1-9947-7C37FF0362D7}" type="pres">
      <dgm:prSet presAssocID="{09734FB5-79E2-4A51-9F43-9D751FA9CB95}" presName="hierRoot3" presStyleCnt="0"/>
      <dgm:spPr/>
    </dgm:pt>
    <dgm:pt modelId="{07816F08-DAC9-4D92-882D-C9342BB94105}" type="pres">
      <dgm:prSet presAssocID="{09734FB5-79E2-4A51-9F43-9D751FA9CB95}" presName="composite3" presStyleCnt="0"/>
      <dgm:spPr/>
    </dgm:pt>
    <dgm:pt modelId="{190F87B1-1CC1-42BA-AE1C-284904730BFD}" type="pres">
      <dgm:prSet presAssocID="{09734FB5-79E2-4A51-9F43-9D751FA9CB95}" presName="background3" presStyleLbl="node3" presStyleIdx="0" presStyleCnt="3"/>
      <dgm:spPr/>
    </dgm:pt>
    <dgm:pt modelId="{2F58560A-8208-473A-8D76-A57A4D7ADD72}" type="pres">
      <dgm:prSet presAssocID="{09734FB5-79E2-4A51-9F43-9D751FA9CB95}" presName="text3" presStyleLbl="fgAcc3" presStyleIdx="0" presStyleCnt="3" custScaleX="14872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E000D6F-1A1B-4BA8-8A40-4CDBED03DF9A}" type="pres">
      <dgm:prSet presAssocID="{09734FB5-79E2-4A51-9F43-9D751FA9CB95}" presName="hierChild4" presStyleCnt="0"/>
      <dgm:spPr/>
    </dgm:pt>
    <dgm:pt modelId="{513F512F-E712-437F-8007-51626537B760}" type="pres">
      <dgm:prSet presAssocID="{C2BCA069-2060-4773-9D16-EF94E4664E0B}" presName="Name10" presStyleLbl="parChTrans1D2" presStyleIdx="1" presStyleCnt="3"/>
      <dgm:spPr/>
      <dgm:t>
        <a:bodyPr/>
        <a:lstStyle/>
        <a:p>
          <a:endParaRPr lang="en-US"/>
        </a:p>
      </dgm:t>
    </dgm:pt>
    <dgm:pt modelId="{C1C57355-878E-4F8C-9308-DBB46718E040}" type="pres">
      <dgm:prSet presAssocID="{1B121873-1940-4823-A20A-737CDC35BD31}" presName="hierRoot2" presStyleCnt="0"/>
      <dgm:spPr/>
    </dgm:pt>
    <dgm:pt modelId="{C56F8DEE-10A7-4839-AB1C-C3202DA25289}" type="pres">
      <dgm:prSet presAssocID="{1B121873-1940-4823-A20A-737CDC35BD31}" presName="composite2" presStyleCnt="0"/>
      <dgm:spPr/>
    </dgm:pt>
    <dgm:pt modelId="{BE3522C9-22DF-4371-BD92-49AD3A656904}" type="pres">
      <dgm:prSet presAssocID="{1B121873-1940-4823-A20A-737CDC35BD31}" presName="background2" presStyleLbl="node2" presStyleIdx="1" presStyleCnt="3"/>
      <dgm:spPr/>
    </dgm:pt>
    <dgm:pt modelId="{F5946A68-07F6-450F-8B4A-4C415EE8A62F}" type="pres">
      <dgm:prSet presAssocID="{1B121873-1940-4823-A20A-737CDC35BD31}" presName="text2" presStyleLbl="fgAcc2" presStyleIdx="1" presStyleCnt="3" custLinFactNeighborX="-1395" custLinFactNeighborY="467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04A4A38-8F1B-4CED-8666-922F392931CA}" type="pres">
      <dgm:prSet presAssocID="{1B121873-1940-4823-A20A-737CDC35BD31}" presName="hierChild3" presStyleCnt="0"/>
      <dgm:spPr/>
    </dgm:pt>
    <dgm:pt modelId="{0146B11D-20DD-414C-8298-92EB1013C241}" type="pres">
      <dgm:prSet presAssocID="{AEE1A2C8-4BB4-4F0D-B0A9-168B7DBC49C5}" presName="Name17" presStyleLbl="parChTrans1D3" presStyleIdx="1" presStyleCnt="3"/>
      <dgm:spPr/>
      <dgm:t>
        <a:bodyPr/>
        <a:lstStyle/>
        <a:p>
          <a:endParaRPr lang="en-US"/>
        </a:p>
      </dgm:t>
    </dgm:pt>
    <dgm:pt modelId="{2984B703-BF63-4313-A13C-9ADF8987EB27}" type="pres">
      <dgm:prSet presAssocID="{D94A0019-1666-4C8D-98F1-436B2D9FA12E}" presName="hierRoot3" presStyleCnt="0"/>
      <dgm:spPr/>
    </dgm:pt>
    <dgm:pt modelId="{62C66D29-1710-4F05-BF7B-BB343DDDC58F}" type="pres">
      <dgm:prSet presAssocID="{D94A0019-1666-4C8D-98F1-436B2D9FA12E}" presName="composite3" presStyleCnt="0"/>
      <dgm:spPr/>
    </dgm:pt>
    <dgm:pt modelId="{F1324982-4C71-4655-B5DB-01E3535FEE0E}" type="pres">
      <dgm:prSet presAssocID="{D94A0019-1666-4C8D-98F1-436B2D9FA12E}" presName="background3" presStyleLbl="node3" presStyleIdx="1" presStyleCnt="3"/>
      <dgm:spPr/>
    </dgm:pt>
    <dgm:pt modelId="{643CE812-AFC3-453C-9BDD-298E943A852B}" type="pres">
      <dgm:prSet presAssocID="{D94A0019-1666-4C8D-98F1-436B2D9FA12E}" presName="text3" presStyleLbl="fgAcc3" presStyleIdx="1" presStyleCnt="3" custScaleX="140552" custLinFactNeighborX="-163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A3B567A-2220-4227-B25D-FCB17D0AF03C}" type="pres">
      <dgm:prSet presAssocID="{D94A0019-1666-4C8D-98F1-436B2D9FA12E}" presName="hierChild4" presStyleCnt="0"/>
      <dgm:spPr/>
    </dgm:pt>
    <dgm:pt modelId="{C4BBABFB-5BC0-41AF-9D28-0E086D65A2FC}" type="pres">
      <dgm:prSet presAssocID="{1B1C12C9-87B4-49A0-89EF-6DF103B6D353}" presName="Name10" presStyleLbl="parChTrans1D2" presStyleIdx="2" presStyleCnt="3"/>
      <dgm:spPr/>
      <dgm:t>
        <a:bodyPr/>
        <a:lstStyle/>
        <a:p>
          <a:endParaRPr lang="en-US"/>
        </a:p>
      </dgm:t>
    </dgm:pt>
    <dgm:pt modelId="{ABCA2A95-B689-4784-84D8-2E2240584C59}" type="pres">
      <dgm:prSet presAssocID="{73C47B09-DF8D-4FE5-9C81-AE02DE0303FE}" presName="hierRoot2" presStyleCnt="0"/>
      <dgm:spPr/>
    </dgm:pt>
    <dgm:pt modelId="{6E53F4AC-EA5A-4B54-B9D2-03D09CF1E739}" type="pres">
      <dgm:prSet presAssocID="{73C47B09-DF8D-4FE5-9C81-AE02DE0303FE}" presName="composite2" presStyleCnt="0"/>
      <dgm:spPr/>
    </dgm:pt>
    <dgm:pt modelId="{C4F2396A-249E-4D85-8AA1-09D05765FB9F}" type="pres">
      <dgm:prSet presAssocID="{73C47B09-DF8D-4FE5-9C81-AE02DE0303FE}" presName="background2" presStyleLbl="node2" presStyleIdx="2" presStyleCnt="3"/>
      <dgm:spPr/>
    </dgm:pt>
    <dgm:pt modelId="{65C076F5-4F11-4EE6-A367-675E62E76109}" type="pres">
      <dgm:prSet presAssocID="{73C47B09-DF8D-4FE5-9C81-AE02DE0303FE}" presName="text2" presStyleLbl="fgAcc2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46200B9-9B52-410C-8766-2938ED01709D}" type="pres">
      <dgm:prSet presAssocID="{73C47B09-DF8D-4FE5-9C81-AE02DE0303FE}" presName="hierChild3" presStyleCnt="0"/>
      <dgm:spPr/>
    </dgm:pt>
    <dgm:pt modelId="{09CE1FF5-52EF-4B15-AA4E-2BFD75F4F6DC}" type="pres">
      <dgm:prSet presAssocID="{03029328-03DF-46E1-89BF-ECD699ADD878}" presName="Name17" presStyleLbl="parChTrans1D3" presStyleIdx="2" presStyleCnt="3"/>
      <dgm:spPr/>
      <dgm:t>
        <a:bodyPr/>
        <a:lstStyle/>
        <a:p>
          <a:endParaRPr lang="en-US"/>
        </a:p>
      </dgm:t>
    </dgm:pt>
    <dgm:pt modelId="{A1230FD7-292C-4826-BA74-CBE0DFFB3D40}" type="pres">
      <dgm:prSet presAssocID="{FF5589F3-27B8-4F8D-AB1A-5655027B0E5C}" presName="hierRoot3" presStyleCnt="0"/>
      <dgm:spPr/>
    </dgm:pt>
    <dgm:pt modelId="{3C6335CC-09E9-4AFD-9C3B-AD6F7F268474}" type="pres">
      <dgm:prSet presAssocID="{FF5589F3-27B8-4F8D-AB1A-5655027B0E5C}" presName="composite3" presStyleCnt="0"/>
      <dgm:spPr/>
    </dgm:pt>
    <dgm:pt modelId="{0E8A7F67-020F-4D16-AC25-7E955F9834F7}" type="pres">
      <dgm:prSet presAssocID="{FF5589F3-27B8-4F8D-AB1A-5655027B0E5C}" presName="background3" presStyleLbl="node3" presStyleIdx="2" presStyleCnt="3"/>
      <dgm:spPr/>
    </dgm:pt>
    <dgm:pt modelId="{FD8144E3-DA0B-4507-A398-B7C0AC55BCD4}" type="pres">
      <dgm:prSet presAssocID="{FF5589F3-27B8-4F8D-AB1A-5655027B0E5C}" presName="text3" presStyleLbl="fgAcc3" presStyleIdx="2" presStyleCnt="3" custScaleX="13944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C77F644-0C5C-44C9-A22B-5A221653D76C}" type="pres">
      <dgm:prSet presAssocID="{FF5589F3-27B8-4F8D-AB1A-5655027B0E5C}" presName="hierChild4" presStyleCnt="0"/>
      <dgm:spPr/>
    </dgm:pt>
  </dgm:ptLst>
  <dgm:cxnLst>
    <dgm:cxn modelId="{ED3B77EB-58B5-4054-B209-5BD317BA42A6}" type="presOf" srcId="{BD51BD6E-A962-4538-98B7-77BB9F709CCB}" destId="{8DBF3DE6-31DC-4644-AAD1-670EE7419EC7}" srcOrd="0" destOrd="0" presId="urn:microsoft.com/office/officeart/2005/8/layout/hierarchy1"/>
    <dgm:cxn modelId="{5392B853-E25E-4993-A8E2-D114C6A43C5A}" type="presOf" srcId="{C7576AA6-FA39-4870-B1E8-BFD29546D4CB}" destId="{950CC074-B613-4AC1-B97B-16943C94C1CC}" srcOrd="0" destOrd="0" presId="urn:microsoft.com/office/officeart/2005/8/layout/hierarchy1"/>
    <dgm:cxn modelId="{58B5F053-4F68-4948-B9EF-B83A1F2B4ED3}" type="presOf" srcId="{60C7313D-11DD-4305-8B83-D632685FFC1E}" destId="{C3213242-DBC3-4A24-BA35-051472466C10}" srcOrd="0" destOrd="0" presId="urn:microsoft.com/office/officeart/2005/8/layout/hierarchy1"/>
    <dgm:cxn modelId="{C2D80889-E873-4410-B40E-07D5EBDC1FC0}" type="presOf" srcId="{FF5589F3-27B8-4F8D-AB1A-5655027B0E5C}" destId="{FD8144E3-DA0B-4507-A398-B7C0AC55BCD4}" srcOrd="0" destOrd="0" presId="urn:microsoft.com/office/officeart/2005/8/layout/hierarchy1"/>
    <dgm:cxn modelId="{BD6FF812-20AE-4755-9CE8-8DEDCBF28109}" type="presOf" srcId="{03029328-03DF-46E1-89BF-ECD699ADD878}" destId="{09CE1FF5-52EF-4B15-AA4E-2BFD75F4F6DC}" srcOrd="0" destOrd="0" presId="urn:microsoft.com/office/officeart/2005/8/layout/hierarchy1"/>
    <dgm:cxn modelId="{48590880-12C0-45D2-B14E-EA99BDAB4EB3}" srcId="{73C47B09-DF8D-4FE5-9C81-AE02DE0303FE}" destId="{FF5589F3-27B8-4F8D-AB1A-5655027B0E5C}" srcOrd="0" destOrd="0" parTransId="{03029328-03DF-46E1-89BF-ECD699ADD878}" sibTransId="{823A5E57-B3B3-4E6E-9473-3B65C241DD68}"/>
    <dgm:cxn modelId="{01D059C1-828B-4A2B-B408-A29B0929B2B0}" srcId="{BD51BD6E-A962-4538-98B7-77BB9F709CCB}" destId="{60C7313D-11DD-4305-8B83-D632685FFC1E}" srcOrd="0" destOrd="0" parTransId="{A56B3729-FEE8-4291-9CD9-B3AF7CC91374}" sibTransId="{82F7D864-8A17-4DEB-9341-87544D60EB5A}"/>
    <dgm:cxn modelId="{4A65DEAB-37E6-4C6C-BE65-07E497ADAB8A}" type="presOf" srcId="{E1BEA92D-1A17-475B-99D2-238C0CF4C329}" destId="{29484943-3EE2-402A-8ACD-107B8ABFBACA}" srcOrd="0" destOrd="0" presId="urn:microsoft.com/office/officeart/2005/8/layout/hierarchy1"/>
    <dgm:cxn modelId="{C34D68C7-3A83-479A-9527-375678792989}" type="presOf" srcId="{D94A0019-1666-4C8D-98F1-436B2D9FA12E}" destId="{643CE812-AFC3-453C-9BDD-298E943A852B}" srcOrd="0" destOrd="0" presId="urn:microsoft.com/office/officeart/2005/8/layout/hierarchy1"/>
    <dgm:cxn modelId="{CCBBB8FA-5514-4162-B79F-C3922D4BB963}" type="presOf" srcId="{09734FB5-79E2-4A51-9F43-9D751FA9CB95}" destId="{2F58560A-8208-473A-8D76-A57A4D7ADD72}" srcOrd="0" destOrd="0" presId="urn:microsoft.com/office/officeart/2005/8/layout/hierarchy1"/>
    <dgm:cxn modelId="{46C43C5B-AFC0-4720-B516-3B3EDCD9FDCD}" srcId="{1B121873-1940-4823-A20A-737CDC35BD31}" destId="{D94A0019-1666-4C8D-98F1-436B2D9FA12E}" srcOrd="0" destOrd="0" parTransId="{AEE1A2C8-4BB4-4F0D-B0A9-168B7DBC49C5}" sibTransId="{05612D6B-F4E9-4683-865F-12E5B562CF49}"/>
    <dgm:cxn modelId="{C146CB97-1838-4AB5-AF3F-3987FB77657E}" type="presOf" srcId="{C2BCA069-2060-4773-9D16-EF94E4664E0B}" destId="{513F512F-E712-437F-8007-51626537B760}" srcOrd="0" destOrd="0" presId="urn:microsoft.com/office/officeart/2005/8/layout/hierarchy1"/>
    <dgm:cxn modelId="{654107AF-1B32-4496-BBD5-B8E2238A90BF}" srcId="{60C7313D-11DD-4305-8B83-D632685FFC1E}" destId="{09734FB5-79E2-4A51-9F43-9D751FA9CB95}" srcOrd="0" destOrd="0" parTransId="{E1BEA92D-1A17-475B-99D2-238C0CF4C329}" sibTransId="{7E202CB0-ECC3-45E2-8BA4-71F66B29C3B7}"/>
    <dgm:cxn modelId="{A4134B98-06CF-4D26-8167-487454177EAB}" type="presOf" srcId="{A56B3729-FEE8-4291-9CD9-B3AF7CC91374}" destId="{1C168FC7-EFFC-439D-B18C-45FD6C28DC12}" srcOrd="0" destOrd="0" presId="urn:microsoft.com/office/officeart/2005/8/layout/hierarchy1"/>
    <dgm:cxn modelId="{C1C50FA6-2219-41A6-8836-517E90660BE7}" type="presOf" srcId="{AEE1A2C8-4BB4-4F0D-B0A9-168B7DBC49C5}" destId="{0146B11D-20DD-414C-8298-92EB1013C241}" srcOrd="0" destOrd="0" presId="urn:microsoft.com/office/officeart/2005/8/layout/hierarchy1"/>
    <dgm:cxn modelId="{5C8A7A57-59C6-44FA-A1A2-941D1A9BAB46}" srcId="{C7576AA6-FA39-4870-B1E8-BFD29546D4CB}" destId="{BD51BD6E-A962-4538-98B7-77BB9F709CCB}" srcOrd="0" destOrd="0" parTransId="{A30066BB-4452-4DBF-B8D4-8A30FC1E1A0C}" sibTransId="{858F26E4-63DD-47FA-A499-ADCC4E503C8F}"/>
    <dgm:cxn modelId="{897D0332-C4DF-4012-B56A-66277C18D44D}" type="presOf" srcId="{1B1C12C9-87B4-49A0-89EF-6DF103B6D353}" destId="{C4BBABFB-5BC0-41AF-9D28-0E086D65A2FC}" srcOrd="0" destOrd="0" presId="urn:microsoft.com/office/officeart/2005/8/layout/hierarchy1"/>
    <dgm:cxn modelId="{3FE9488E-FD64-47AC-998E-DF225E0D1E93}" type="presOf" srcId="{73C47B09-DF8D-4FE5-9C81-AE02DE0303FE}" destId="{65C076F5-4F11-4EE6-A367-675E62E76109}" srcOrd="0" destOrd="0" presId="urn:microsoft.com/office/officeart/2005/8/layout/hierarchy1"/>
    <dgm:cxn modelId="{0408FFE3-3263-43F0-88B6-3B373279FF81}" srcId="{BD51BD6E-A962-4538-98B7-77BB9F709CCB}" destId="{1B121873-1940-4823-A20A-737CDC35BD31}" srcOrd="1" destOrd="0" parTransId="{C2BCA069-2060-4773-9D16-EF94E4664E0B}" sibTransId="{1B17A1D8-F8A8-49E5-9F3F-97A7277DA248}"/>
    <dgm:cxn modelId="{DD691A4F-226C-471F-9816-13F1BE95B3E7}" srcId="{BD51BD6E-A962-4538-98B7-77BB9F709CCB}" destId="{73C47B09-DF8D-4FE5-9C81-AE02DE0303FE}" srcOrd="2" destOrd="0" parTransId="{1B1C12C9-87B4-49A0-89EF-6DF103B6D353}" sibTransId="{786EB523-C055-4B59-8861-3F1A8903F793}"/>
    <dgm:cxn modelId="{D1A76EAC-3683-4880-ADC4-65CD121AF4DD}" type="presOf" srcId="{1B121873-1940-4823-A20A-737CDC35BD31}" destId="{F5946A68-07F6-450F-8B4A-4C415EE8A62F}" srcOrd="0" destOrd="0" presId="urn:microsoft.com/office/officeart/2005/8/layout/hierarchy1"/>
    <dgm:cxn modelId="{EBB55E86-09FB-4686-9F5E-7F059536BFE0}" type="presParOf" srcId="{950CC074-B613-4AC1-B97B-16943C94C1CC}" destId="{F1A0F202-2024-415A-853D-DD1F3A011A47}" srcOrd="0" destOrd="0" presId="urn:microsoft.com/office/officeart/2005/8/layout/hierarchy1"/>
    <dgm:cxn modelId="{C91EDF8F-566E-4C8C-A0E9-17784811857E}" type="presParOf" srcId="{F1A0F202-2024-415A-853D-DD1F3A011A47}" destId="{AFE1B3E5-D0C4-41A9-85D9-5174AC10AC0C}" srcOrd="0" destOrd="0" presId="urn:microsoft.com/office/officeart/2005/8/layout/hierarchy1"/>
    <dgm:cxn modelId="{519B2E40-10E8-4DB5-8188-8CB5E67B0AF8}" type="presParOf" srcId="{AFE1B3E5-D0C4-41A9-85D9-5174AC10AC0C}" destId="{AF0C708A-A42B-4979-9BD8-DB8C68FF1F42}" srcOrd="0" destOrd="0" presId="urn:microsoft.com/office/officeart/2005/8/layout/hierarchy1"/>
    <dgm:cxn modelId="{AA3284D4-CE85-482F-80E0-C5C533EA2F5F}" type="presParOf" srcId="{AFE1B3E5-D0C4-41A9-85D9-5174AC10AC0C}" destId="{8DBF3DE6-31DC-4644-AAD1-670EE7419EC7}" srcOrd="1" destOrd="0" presId="urn:microsoft.com/office/officeart/2005/8/layout/hierarchy1"/>
    <dgm:cxn modelId="{AE18AD73-C940-4797-987E-805388313334}" type="presParOf" srcId="{F1A0F202-2024-415A-853D-DD1F3A011A47}" destId="{C66676EA-CCAF-4CB5-98B2-7D587F5A240C}" srcOrd="1" destOrd="0" presId="urn:microsoft.com/office/officeart/2005/8/layout/hierarchy1"/>
    <dgm:cxn modelId="{AC0622EA-A59A-4A3E-B937-7795B7B2877D}" type="presParOf" srcId="{C66676EA-CCAF-4CB5-98B2-7D587F5A240C}" destId="{1C168FC7-EFFC-439D-B18C-45FD6C28DC12}" srcOrd="0" destOrd="0" presId="urn:microsoft.com/office/officeart/2005/8/layout/hierarchy1"/>
    <dgm:cxn modelId="{3AB8CBBF-1273-4DF8-8246-C6692F59FFAA}" type="presParOf" srcId="{C66676EA-CCAF-4CB5-98B2-7D587F5A240C}" destId="{780EF01B-DA06-4A20-BA3F-A40273215C72}" srcOrd="1" destOrd="0" presId="urn:microsoft.com/office/officeart/2005/8/layout/hierarchy1"/>
    <dgm:cxn modelId="{3B6BADDB-4D2A-4CC8-8C34-FD6A47EB2878}" type="presParOf" srcId="{780EF01B-DA06-4A20-BA3F-A40273215C72}" destId="{B91172A7-1E72-447A-917F-FC04989A1977}" srcOrd="0" destOrd="0" presId="urn:microsoft.com/office/officeart/2005/8/layout/hierarchy1"/>
    <dgm:cxn modelId="{7313B8D3-544F-453E-954C-23C01B683A9C}" type="presParOf" srcId="{B91172A7-1E72-447A-917F-FC04989A1977}" destId="{DC9DD849-B13A-4522-81B5-80F25EF21BFC}" srcOrd="0" destOrd="0" presId="urn:microsoft.com/office/officeart/2005/8/layout/hierarchy1"/>
    <dgm:cxn modelId="{2FA0F558-AADF-4E83-B0DE-FBA6717B222C}" type="presParOf" srcId="{B91172A7-1E72-447A-917F-FC04989A1977}" destId="{C3213242-DBC3-4A24-BA35-051472466C10}" srcOrd="1" destOrd="0" presId="urn:microsoft.com/office/officeart/2005/8/layout/hierarchy1"/>
    <dgm:cxn modelId="{F76CB8C6-2EC2-456A-93C7-E399C61F5089}" type="presParOf" srcId="{780EF01B-DA06-4A20-BA3F-A40273215C72}" destId="{5779908C-75A1-4B4E-9F82-372504276280}" srcOrd="1" destOrd="0" presId="urn:microsoft.com/office/officeart/2005/8/layout/hierarchy1"/>
    <dgm:cxn modelId="{04A7608D-966F-4DFF-B41B-601A4C7F9CE8}" type="presParOf" srcId="{5779908C-75A1-4B4E-9F82-372504276280}" destId="{29484943-3EE2-402A-8ACD-107B8ABFBACA}" srcOrd="0" destOrd="0" presId="urn:microsoft.com/office/officeart/2005/8/layout/hierarchy1"/>
    <dgm:cxn modelId="{8410871C-0971-4AAA-BE83-85562A04A071}" type="presParOf" srcId="{5779908C-75A1-4B4E-9F82-372504276280}" destId="{ECFCE11B-2FB4-44A1-9947-7C37FF0362D7}" srcOrd="1" destOrd="0" presId="urn:microsoft.com/office/officeart/2005/8/layout/hierarchy1"/>
    <dgm:cxn modelId="{0A90C6B3-574E-4511-AD3D-08AA886D0CF9}" type="presParOf" srcId="{ECFCE11B-2FB4-44A1-9947-7C37FF0362D7}" destId="{07816F08-DAC9-4D92-882D-C9342BB94105}" srcOrd="0" destOrd="0" presId="urn:microsoft.com/office/officeart/2005/8/layout/hierarchy1"/>
    <dgm:cxn modelId="{742DD9BD-D91D-4742-BA0A-75C8688664DD}" type="presParOf" srcId="{07816F08-DAC9-4D92-882D-C9342BB94105}" destId="{190F87B1-1CC1-42BA-AE1C-284904730BFD}" srcOrd="0" destOrd="0" presId="urn:microsoft.com/office/officeart/2005/8/layout/hierarchy1"/>
    <dgm:cxn modelId="{15FA35D2-A8D1-43A2-9DE2-BFC3911D80F5}" type="presParOf" srcId="{07816F08-DAC9-4D92-882D-C9342BB94105}" destId="{2F58560A-8208-473A-8D76-A57A4D7ADD72}" srcOrd="1" destOrd="0" presId="urn:microsoft.com/office/officeart/2005/8/layout/hierarchy1"/>
    <dgm:cxn modelId="{E8219A7C-DD29-4FF1-8EE7-518EED9052FB}" type="presParOf" srcId="{ECFCE11B-2FB4-44A1-9947-7C37FF0362D7}" destId="{EE000D6F-1A1B-4BA8-8A40-4CDBED03DF9A}" srcOrd="1" destOrd="0" presId="urn:microsoft.com/office/officeart/2005/8/layout/hierarchy1"/>
    <dgm:cxn modelId="{EFB5A72D-00E7-47F8-8B0E-999C14AFA12F}" type="presParOf" srcId="{C66676EA-CCAF-4CB5-98B2-7D587F5A240C}" destId="{513F512F-E712-437F-8007-51626537B760}" srcOrd="2" destOrd="0" presId="urn:microsoft.com/office/officeart/2005/8/layout/hierarchy1"/>
    <dgm:cxn modelId="{12B77BFB-5ECB-4A2D-9615-75B18F42C1CB}" type="presParOf" srcId="{C66676EA-CCAF-4CB5-98B2-7D587F5A240C}" destId="{C1C57355-878E-4F8C-9308-DBB46718E040}" srcOrd="3" destOrd="0" presId="urn:microsoft.com/office/officeart/2005/8/layout/hierarchy1"/>
    <dgm:cxn modelId="{8FA7974C-8C98-4887-8BAF-79A7EBF40C2A}" type="presParOf" srcId="{C1C57355-878E-4F8C-9308-DBB46718E040}" destId="{C56F8DEE-10A7-4839-AB1C-C3202DA25289}" srcOrd="0" destOrd="0" presId="urn:microsoft.com/office/officeart/2005/8/layout/hierarchy1"/>
    <dgm:cxn modelId="{195816BC-5FE6-41EA-B787-A9A8FB605E22}" type="presParOf" srcId="{C56F8DEE-10A7-4839-AB1C-C3202DA25289}" destId="{BE3522C9-22DF-4371-BD92-49AD3A656904}" srcOrd="0" destOrd="0" presId="urn:microsoft.com/office/officeart/2005/8/layout/hierarchy1"/>
    <dgm:cxn modelId="{38341A43-E4A5-44B3-8106-6038B4BF098F}" type="presParOf" srcId="{C56F8DEE-10A7-4839-AB1C-C3202DA25289}" destId="{F5946A68-07F6-450F-8B4A-4C415EE8A62F}" srcOrd="1" destOrd="0" presId="urn:microsoft.com/office/officeart/2005/8/layout/hierarchy1"/>
    <dgm:cxn modelId="{86F7C2C9-20B6-4669-A02A-EDD608F7B0FB}" type="presParOf" srcId="{C1C57355-878E-4F8C-9308-DBB46718E040}" destId="{804A4A38-8F1B-4CED-8666-922F392931CA}" srcOrd="1" destOrd="0" presId="urn:microsoft.com/office/officeart/2005/8/layout/hierarchy1"/>
    <dgm:cxn modelId="{C6B957AB-7B98-4BFE-9859-61C832079EF1}" type="presParOf" srcId="{804A4A38-8F1B-4CED-8666-922F392931CA}" destId="{0146B11D-20DD-414C-8298-92EB1013C241}" srcOrd="0" destOrd="0" presId="urn:microsoft.com/office/officeart/2005/8/layout/hierarchy1"/>
    <dgm:cxn modelId="{5CB8C590-F39D-4C1A-A236-42E1DBC4CDE5}" type="presParOf" srcId="{804A4A38-8F1B-4CED-8666-922F392931CA}" destId="{2984B703-BF63-4313-A13C-9ADF8987EB27}" srcOrd="1" destOrd="0" presId="urn:microsoft.com/office/officeart/2005/8/layout/hierarchy1"/>
    <dgm:cxn modelId="{EB1307D6-DD8E-45E3-8D26-F6DE792FABDA}" type="presParOf" srcId="{2984B703-BF63-4313-A13C-9ADF8987EB27}" destId="{62C66D29-1710-4F05-BF7B-BB343DDDC58F}" srcOrd="0" destOrd="0" presId="urn:microsoft.com/office/officeart/2005/8/layout/hierarchy1"/>
    <dgm:cxn modelId="{FF475080-292A-4F43-BD4B-1A4F424293E1}" type="presParOf" srcId="{62C66D29-1710-4F05-BF7B-BB343DDDC58F}" destId="{F1324982-4C71-4655-B5DB-01E3535FEE0E}" srcOrd="0" destOrd="0" presId="urn:microsoft.com/office/officeart/2005/8/layout/hierarchy1"/>
    <dgm:cxn modelId="{9E1EB901-074B-4C29-B100-E2E8639C781B}" type="presParOf" srcId="{62C66D29-1710-4F05-BF7B-BB343DDDC58F}" destId="{643CE812-AFC3-453C-9BDD-298E943A852B}" srcOrd="1" destOrd="0" presId="urn:microsoft.com/office/officeart/2005/8/layout/hierarchy1"/>
    <dgm:cxn modelId="{71A79376-D0A4-4086-83AD-92DA9FB3E18D}" type="presParOf" srcId="{2984B703-BF63-4313-A13C-9ADF8987EB27}" destId="{7A3B567A-2220-4227-B25D-FCB17D0AF03C}" srcOrd="1" destOrd="0" presId="urn:microsoft.com/office/officeart/2005/8/layout/hierarchy1"/>
    <dgm:cxn modelId="{CD449B16-731C-456B-92B6-34D6C214C0E1}" type="presParOf" srcId="{C66676EA-CCAF-4CB5-98B2-7D587F5A240C}" destId="{C4BBABFB-5BC0-41AF-9D28-0E086D65A2FC}" srcOrd="4" destOrd="0" presId="urn:microsoft.com/office/officeart/2005/8/layout/hierarchy1"/>
    <dgm:cxn modelId="{2C6F5A1F-A7C9-4D4F-A3B7-3B6971684A8A}" type="presParOf" srcId="{C66676EA-CCAF-4CB5-98B2-7D587F5A240C}" destId="{ABCA2A95-B689-4784-84D8-2E2240584C59}" srcOrd="5" destOrd="0" presId="urn:microsoft.com/office/officeart/2005/8/layout/hierarchy1"/>
    <dgm:cxn modelId="{7DE3F88C-CA5B-4805-B176-450D0537AF2B}" type="presParOf" srcId="{ABCA2A95-B689-4784-84D8-2E2240584C59}" destId="{6E53F4AC-EA5A-4B54-B9D2-03D09CF1E739}" srcOrd="0" destOrd="0" presId="urn:microsoft.com/office/officeart/2005/8/layout/hierarchy1"/>
    <dgm:cxn modelId="{28EE0DE5-0F44-47E2-AFB0-476F8675F419}" type="presParOf" srcId="{6E53F4AC-EA5A-4B54-B9D2-03D09CF1E739}" destId="{C4F2396A-249E-4D85-8AA1-09D05765FB9F}" srcOrd="0" destOrd="0" presId="urn:microsoft.com/office/officeart/2005/8/layout/hierarchy1"/>
    <dgm:cxn modelId="{34BE360D-E17A-4BCA-8647-A6DDE12DA5FB}" type="presParOf" srcId="{6E53F4AC-EA5A-4B54-B9D2-03D09CF1E739}" destId="{65C076F5-4F11-4EE6-A367-675E62E76109}" srcOrd="1" destOrd="0" presId="urn:microsoft.com/office/officeart/2005/8/layout/hierarchy1"/>
    <dgm:cxn modelId="{2EBC5DEB-4766-4F1E-80D9-E9383DEBE5A0}" type="presParOf" srcId="{ABCA2A95-B689-4784-84D8-2E2240584C59}" destId="{B46200B9-9B52-410C-8766-2938ED01709D}" srcOrd="1" destOrd="0" presId="urn:microsoft.com/office/officeart/2005/8/layout/hierarchy1"/>
    <dgm:cxn modelId="{2E467195-6502-47E1-999A-8FA83405A133}" type="presParOf" srcId="{B46200B9-9B52-410C-8766-2938ED01709D}" destId="{09CE1FF5-52EF-4B15-AA4E-2BFD75F4F6DC}" srcOrd="0" destOrd="0" presId="urn:microsoft.com/office/officeart/2005/8/layout/hierarchy1"/>
    <dgm:cxn modelId="{D784331B-B13C-4D45-872E-E799B59D9C07}" type="presParOf" srcId="{B46200B9-9B52-410C-8766-2938ED01709D}" destId="{A1230FD7-292C-4826-BA74-CBE0DFFB3D40}" srcOrd="1" destOrd="0" presId="urn:microsoft.com/office/officeart/2005/8/layout/hierarchy1"/>
    <dgm:cxn modelId="{30761625-ECD7-4671-A3A3-AF948C44EE56}" type="presParOf" srcId="{A1230FD7-292C-4826-BA74-CBE0DFFB3D40}" destId="{3C6335CC-09E9-4AFD-9C3B-AD6F7F268474}" srcOrd="0" destOrd="0" presId="urn:microsoft.com/office/officeart/2005/8/layout/hierarchy1"/>
    <dgm:cxn modelId="{FD013803-C8EC-46DE-A149-561C6F070D8C}" type="presParOf" srcId="{3C6335CC-09E9-4AFD-9C3B-AD6F7F268474}" destId="{0E8A7F67-020F-4D16-AC25-7E955F9834F7}" srcOrd="0" destOrd="0" presId="urn:microsoft.com/office/officeart/2005/8/layout/hierarchy1"/>
    <dgm:cxn modelId="{DD608454-1DCB-4C7C-9141-1C3506BE969B}" type="presParOf" srcId="{3C6335CC-09E9-4AFD-9C3B-AD6F7F268474}" destId="{FD8144E3-DA0B-4507-A398-B7C0AC55BCD4}" srcOrd="1" destOrd="0" presId="urn:microsoft.com/office/officeart/2005/8/layout/hierarchy1"/>
    <dgm:cxn modelId="{9226F22D-DB66-4C47-AF1A-E31468EFF5B5}" type="presParOf" srcId="{A1230FD7-292C-4826-BA74-CBE0DFFB3D40}" destId="{8C77F644-0C5C-44C9-A22B-5A221653D76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CE1FF5-52EF-4B15-AA4E-2BFD75F4F6DC}">
      <dsp:nvSpPr>
        <dsp:cNvPr id="0" name=""/>
        <dsp:cNvSpPr/>
      </dsp:nvSpPr>
      <dsp:spPr>
        <a:xfrm>
          <a:off x="7036694" y="2750487"/>
          <a:ext cx="91440" cy="51030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10302"/>
              </a:lnTo>
            </a:path>
          </a:pathLst>
        </a:custGeom>
        <a:noFill/>
        <a:ln w="11429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BBABFB-5BC0-41AF-9D28-0E086D65A2FC}">
      <dsp:nvSpPr>
        <dsp:cNvPr id="0" name=""/>
        <dsp:cNvSpPr/>
      </dsp:nvSpPr>
      <dsp:spPr>
        <a:xfrm>
          <a:off x="4195342" y="1125999"/>
          <a:ext cx="2887072" cy="5103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7756"/>
              </a:lnTo>
              <a:lnTo>
                <a:pt x="2887072" y="347756"/>
              </a:lnTo>
              <a:lnTo>
                <a:pt x="2887072" y="510302"/>
              </a:lnTo>
            </a:path>
          </a:pathLst>
        </a:custGeom>
        <a:noFill/>
        <a:ln w="11429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46B11D-20DD-414C-8298-92EB1013C241}">
      <dsp:nvSpPr>
        <dsp:cNvPr id="0" name=""/>
        <dsp:cNvSpPr/>
      </dsp:nvSpPr>
      <dsp:spPr>
        <a:xfrm>
          <a:off x="4161584" y="2802531"/>
          <a:ext cx="91440" cy="458258"/>
        </a:xfrm>
        <a:custGeom>
          <a:avLst/>
          <a:gdLst/>
          <a:ahLst/>
          <a:cxnLst/>
          <a:rect l="0" t="0" r="0" b="0"/>
          <a:pathLst>
            <a:path>
              <a:moveTo>
                <a:pt x="49983" y="0"/>
              </a:moveTo>
              <a:lnTo>
                <a:pt x="49983" y="295712"/>
              </a:lnTo>
              <a:lnTo>
                <a:pt x="45720" y="295712"/>
              </a:lnTo>
              <a:lnTo>
                <a:pt x="45720" y="458258"/>
              </a:lnTo>
            </a:path>
          </a:pathLst>
        </a:custGeom>
        <a:noFill/>
        <a:ln w="11429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3F512F-E712-437F-8007-51626537B760}">
      <dsp:nvSpPr>
        <dsp:cNvPr id="0" name=""/>
        <dsp:cNvSpPr/>
      </dsp:nvSpPr>
      <dsp:spPr>
        <a:xfrm>
          <a:off x="4149622" y="1125999"/>
          <a:ext cx="91440" cy="56234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99799"/>
              </a:lnTo>
              <a:lnTo>
                <a:pt x="61945" y="399799"/>
              </a:lnTo>
              <a:lnTo>
                <a:pt x="61945" y="562346"/>
              </a:lnTo>
            </a:path>
          </a:pathLst>
        </a:custGeom>
        <a:noFill/>
        <a:ln w="11429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484943-3EE2-402A-8ACD-107B8ABFBACA}">
      <dsp:nvSpPr>
        <dsp:cNvPr id="0" name=""/>
        <dsp:cNvSpPr/>
      </dsp:nvSpPr>
      <dsp:spPr>
        <a:xfrm>
          <a:off x="1262550" y="2750487"/>
          <a:ext cx="91440" cy="51030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10302"/>
              </a:lnTo>
            </a:path>
          </a:pathLst>
        </a:custGeom>
        <a:noFill/>
        <a:ln w="11429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168FC7-EFFC-439D-B18C-45FD6C28DC12}">
      <dsp:nvSpPr>
        <dsp:cNvPr id="0" name=""/>
        <dsp:cNvSpPr/>
      </dsp:nvSpPr>
      <dsp:spPr>
        <a:xfrm>
          <a:off x="1308270" y="1125999"/>
          <a:ext cx="2887072" cy="510302"/>
        </a:xfrm>
        <a:custGeom>
          <a:avLst/>
          <a:gdLst/>
          <a:ahLst/>
          <a:cxnLst/>
          <a:rect l="0" t="0" r="0" b="0"/>
          <a:pathLst>
            <a:path>
              <a:moveTo>
                <a:pt x="2887072" y="0"/>
              </a:moveTo>
              <a:lnTo>
                <a:pt x="2887072" y="347756"/>
              </a:lnTo>
              <a:lnTo>
                <a:pt x="0" y="347756"/>
              </a:lnTo>
              <a:lnTo>
                <a:pt x="0" y="510302"/>
              </a:lnTo>
            </a:path>
          </a:pathLst>
        </a:custGeom>
        <a:noFill/>
        <a:ln w="11429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0C708A-A42B-4979-9BD8-DB8C68FF1F42}">
      <dsp:nvSpPr>
        <dsp:cNvPr id="0" name=""/>
        <dsp:cNvSpPr/>
      </dsp:nvSpPr>
      <dsp:spPr>
        <a:xfrm>
          <a:off x="3318031" y="11814"/>
          <a:ext cx="1754621" cy="111418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00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DBF3DE6-31DC-4644-AAD1-670EE7419EC7}">
      <dsp:nvSpPr>
        <dsp:cNvPr id="0" name=""/>
        <dsp:cNvSpPr/>
      </dsp:nvSpPr>
      <dsp:spPr>
        <a:xfrm>
          <a:off x="3512989" y="197025"/>
          <a:ext cx="1754621" cy="1114184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T</a:t>
          </a:r>
          <a:r>
            <a:rPr lang="lv-LV" sz="1800" b="1" kern="1200" dirty="0" err="1" smtClean="0"/>
            <a:t>ehnoloģijas</a:t>
          </a:r>
          <a:endParaRPr lang="en-US" sz="1800" b="1" kern="1200" dirty="0"/>
        </a:p>
      </dsp:txBody>
      <dsp:txXfrm>
        <a:off x="3545622" y="229658"/>
        <a:ext cx="1689355" cy="1048918"/>
      </dsp:txXfrm>
    </dsp:sp>
    <dsp:sp modelId="{DC9DD849-B13A-4522-81B5-80F25EF21BFC}">
      <dsp:nvSpPr>
        <dsp:cNvPr id="0" name=""/>
        <dsp:cNvSpPr/>
      </dsp:nvSpPr>
      <dsp:spPr>
        <a:xfrm>
          <a:off x="430959" y="1636302"/>
          <a:ext cx="1754621" cy="111418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00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3213242-DBC3-4A24-BA35-051472466C10}">
      <dsp:nvSpPr>
        <dsp:cNvPr id="0" name=""/>
        <dsp:cNvSpPr/>
      </dsp:nvSpPr>
      <dsp:spPr>
        <a:xfrm>
          <a:off x="625917" y="1821512"/>
          <a:ext cx="1754621" cy="1114184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err="1" smtClean="0"/>
            <a:t>Veidi</a:t>
          </a:r>
          <a:endParaRPr lang="en-US" sz="1800" b="1" kern="1200" dirty="0"/>
        </a:p>
      </dsp:txBody>
      <dsp:txXfrm>
        <a:off x="658550" y="1854145"/>
        <a:ext cx="1689355" cy="1048918"/>
      </dsp:txXfrm>
    </dsp:sp>
    <dsp:sp modelId="{190F87B1-1CC1-42BA-AE1C-284904730BFD}">
      <dsp:nvSpPr>
        <dsp:cNvPr id="0" name=""/>
        <dsp:cNvSpPr/>
      </dsp:nvSpPr>
      <dsp:spPr>
        <a:xfrm>
          <a:off x="3490" y="3260789"/>
          <a:ext cx="2609561" cy="111418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00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F58560A-8208-473A-8D76-A57A4D7ADD72}">
      <dsp:nvSpPr>
        <dsp:cNvPr id="0" name=""/>
        <dsp:cNvSpPr/>
      </dsp:nvSpPr>
      <dsp:spPr>
        <a:xfrm>
          <a:off x="198448" y="3446000"/>
          <a:ext cx="2609561" cy="1114184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1800" kern="1200" noProof="0" dirty="0" smtClean="0"/>
            <a:t>tradicionāla</a:t>
          </a:r>
          <a:endParaRPr lang="ru-RU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1800" kern="1200" dirty="0" smtClean="0"/>
            <a:t>leļļu</a:t>
          </a:r>
          <a:endParaRPr lang="ru-RU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….</a:t>
          </a:r>
          <a:endParaRPr lang="en-US" sz="1800" kern="1200" dirty="0"/>
        </a:p>
      </dsp:txBody>
      <dsp:txXfrm>
        <a:off x="231081" y="3478633"/>
        <a:ext cx="2544295" cy="1048918"/>
      </dsp:txXfrm>
    </dsp:sp>
    <dsp:sp modelId="{BE3522C9-22DF-4371-BD92-49AD3A656904}">
      <dsp:nvSpPr>
        <dsp:cNvPr id="0" name=""/>
        <dsp:cNvSpPr/>
      </dsp:nvSpPr>
      <dsp:spPr>
        <a:xfrm>
          <a:off x="3334257" y="1688346"/>
          <a:ext cx="1754621" cy="111418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00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5946A68-07F6-450F-8B4A-4C415EE8A62F}">
      <dsp:nvSpPr>
        <dsp:cNvPr id="0" name=""/>
        <dsp:cNvSpPr/>
      </dsp:nvSpPr>
      <dsp:spPr>
        <a:xfrm>
          <a:off x="3529215" y="1873556"/>
          <a:ext cx="1754621" cy="1114184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err="1" smtClean="0"/>
            <a:t>Metodes</a:t>
          </a:r>
          <a:endParaRPr lang="en-US" sz="1800" b="1" kern="1200" dirty="0"/>
        </a:p>
      </dsp:txBody>
      <dsp:txXfrm>
        <a:off x="3561848" y="1906189"/>
        <a:ext cx="1689355" cy="1048918"/>
      </dsp:txXfrm>
    </dsp:sp>
    <dsp:sp modelId="{F1324982-4C71-4655-B5DB-01E3535FEE0E}">
      <dsp:nvSpPr>
        <dsp:cNvPr id="0" name=""/>
        <dsp:cNvSpPr/>
      </dsp:nvSpPr>
      <dsp:spPr>
        <a:xfrm>
          <a:off x="2974226" y="3260789"/>
          <a:ext cx="2466156" cy="111418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00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43CE812-AFC3-453C-9BDD-298E943A852B}">
      <dsp:nvSpPr>
        <dsp:cNvPr id="0" name=""/>
        <dsp:cNvSpPr/>
      </dsp:nvSpPr>
      <dsp:spPr>
        <a:xfrm>
          <a:off x="3169184" y="3446000"/>
          <a:ext cx="2466156" cy="1114184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1800" kern="1200" dirty="0" smtClean="0"/>
            <a:t>kadru p</a:t>
          </a:r>
          <a:r>
            <a:rPr lang="lv-LV" sz="1800" kern="1200" noProof="0" dirty="0" smtClean="0"/>
            <a:t>ē</a:t>
          </a:r>
          <a:r>
            <a:rPr lang="lv-LV" sz="1800" kern="1200" dirty="0" smtClean="0"/>
            <a:t>c kadriem</a:t>
          </a:r>
          <a:endParaRPr lang="ru-RU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1800" kern="1200" dirty="0" smtClean="0"/>
            <a:t>programmējama</a:t>
          </a:r>
          <a:endParaRPr lang="ru-RU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…</a:t>
          </a:r>
          <a:endParaRPr lang="en-US" sz="1800" kern="1200" dirty="0"/>
        </a:p>
      </dsp:txBody>
      <dsp:txXfrm>
        <a:off x="3201817" y="3478633"/>
        <a:ext cx="2400890" cy="1048918"/>
      </dsp:txXfrm>
    </dsp:sp>
    <dsp:sp modelId="{C4F2396A-249E-4D85-8AA1-09D05765FB9F}">
      <dsp:nvSpPr>
        <dsp:cNvPr id="0" name=""/>
        <dsp:cNvSpPr/>
      </dsp:nvSpPr>
      <dsp:spPr>
        <a:xfrm>
          <a:off x="6205103" y="1636302"/>
          <a:ext cx="1754621" cy="111418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00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5C076F5-4F11-4EE6-A367-675E62E76109}">
      <dsp:nvSpPr>
        <dsp:cNvPr id="0" name=""/>
        <dsp:cNvSpPr/>
      </dsp:nvSpPr>
      <dsp:spPr>
        <a:xfrm>
          <a:off x="6400061" y="1821512"/>
          <a:ext cx="1754621" cy="1114184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err="1" smtClean="0"/>
            <a:t>Stili</a:t>
          </a:r>
          <a:endParaRPr lang="en-US" sz="1800" b="1" kern="1200" dirty="0"/>
        </a:p>
      </dsp:txBody>
      <dsp:txXfrm>
        <a:off x="6432694" y="1854145"/>
        <a:ext cx="1689355" cy="1048918"/>
      </dsp:txXfrm>
    </dsp:sp>
    <dsp:sp modelId="{0E8A7F67-020F-4D16-AC25-7E955F9834F7}">
      <dsp:nvSpPr>
        <dsp:cNvPr id="0" name=""/>
        <dsp:cNvSpPr/>
      </dsp:nvSpPr>
      <dsp:spPr>
        <a:xfrm>
          <a:off x="5859039" y="3260789"/>
          <a:ext cx="2446750" cy="111418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00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D8144E3-DA0B-4507-A398-B7C0AC55BCD4}">
      <dsp:nvSpPr>
        <dsp:cNvPr id="0" name=""/>
        <dsp:cNvSpPr/>
      </dsp:nvSpPr>
      <dsp:spPr>
        <a:xfrm>
          <a:off x="6053997" y="3446000"/>
          <a:ext cx="2446750" cy="1114184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1800" kern="1200" dirty="0" smtClean="0"/>
            <a:t>reālisms</a:t>
          </a:r>
          <a:endParaRPr lang="ru-RU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1800" kern="1200" dirty="0" smtClean="0"/>
            <a:t>anime</a:t>
          </a:r>
          <a:endParaRPr lang="ru-RU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…</a:t>
          </a:r>
          <a:endParaRPr lang="en-US" sz="1800" kern="1200" dirty="0"/>
        </a:p>
      </dsp:txBody>
      <dsp:txXfrm>
        <a:off x="6086630" y="3478633"/>
        <a:ext cx="2381484" cy="10489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1A9EF0E-6BFA-450A-99CF-A4ABB7068B26}" type="datetimeFigureOut">
              <a:rPr lang="en-US"/>
              <a:pPr>
                <a:defRPr/>
              </a:pPr>
              <a:t>4/14/2016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fld id="{B649B2E9-19EC-4BDE-B3A1-A29A01B94C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120650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BBF4C65-020D-4D0C-A2CE-52F049FBD12B}" type="datetimeFigureOut">
              <a:rPr lang="en-US"/>
              <a:pPr>
                <a:defRPr/>
              </a:pPr>
              <a:t>4/14/2016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en-US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fld id="{89354C31-8522-4EC4-AAEA-8CF2A4385C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49620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en-US" dirty="0" smtClean="0"/>
              <a:t>Доброе утро. Меня зовут Виктория.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Сегодня Я расскажу Вам о анимации, её видах, технологиях и принципах. 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30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fld id="{22D00982-5F7D-4287-9C61-48619EC92438}" type="slidenum">
              <a:rPr lang="en-US" altLang="en-US">
                <a:latin typeface="Calibri" pitchFamily="34" charset="0"/>
              </a:rPr>
              <a:pPr/>
              <a:t>1</a:t>
            </a:fld>
            <a:endParaRPr lang="en-US" alt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3756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Комбинированная анимация - это совмещение любого из видов анимации с видеофильмом. Сначала снимают кадры кино: актёров и декорации, а затем дорисовывают поверх каждого кадра мультяшных героев и декорации из их мира.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Такой вид анимации набирает популярность, и уже существуют такие фильмы как: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фильм "Кто подставил кролика Роджера",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фильм "Космический Джем"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Элвин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бурундуки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Гарфилд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itchFamily="34" charset="0"/>
              <a:buChar char="•"/>
            </a:pPr>
            <a:endParaRPr lang="ru-RU" altLang="en-US" dirty="0" smtClean="0"/>
          </a:p>
          <a:p>
            <a:pPr marL="0" indent="0">
              <a:buFont typeface="Arial" pitchFamily="34" charset="0"/>
              <a:buNone/>
            </a:pPr>
            <a:endParaRPr lang="en-US" altLang="en-US" dirty="0" smtClean="0"/>
          </a:p>
        </p:txBody>
      </p:sp>
      <p:sp>
        <p:nvSpPr>
          <p:cNvPr id="491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fld id="{DF019D9C-F7AA-4948-951E-D848FB96A39F}" type="slidenum">
              <a:rPr lang="en-US" altLang="en-US">
                <a:latin typeface="Calibri" pitchFamily="34" charset="0"/>
              </a:rPr>
              <a:pPr/>
              <a:t>10</a:t>
            </a:fld>
            <a:endParaRPr lang="en-US" alt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2992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en-US" dirty="0" smtClean="0"/>
              <a:t>Кроме перечисленных видов анимации существуют и другие, например: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altLang="en-US" dirty="0" smtClean="0"/>
              <a:t>песочная анимация,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altLang="en-US" dirty="0" smtClean="0"/>
              <a:t>игольчатая анимация,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altLang="en-US" dirty="0" smtClean="0"/>
              <a:t>живопись</a:t>
            </a:r>
            <a:r>
              <a:rPr lang="ru-RU" altLang="en-US" baseline="0" dirty="0" smtClean="0"/>
              <a:t> на стекле</a:t>
            </a:r>
            <a:r>
              <a:rPr lang="ru-RU" altLang="en-US" dirty="0" smtClean="0"/>
              <a:t>,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altLang="en-US" dirty="0" smtClean="0"/>
              <a:t>пластилиновая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altLang="en-US" dirty="0" smtClean="0"/>
              <a:t>и т. д. </a:t>
            </a:r>
          </a:p>
          <a:p>
            <a:pPr marL="0" indent="0">
              <a:buFont typeface="Arial" pitchFamily="34" charset="0"/>
              <a:buNone/>
            </a:pPr>
            <a:endParaRPr lang="ru-RU" altLang="en-US" dirty="0" smtClean="0"/>
          </a:p>
          <a:p>
            <a:pPr marL="0" indent="0">
              <a:buFont typeface="Arial" pitchFamily="34" charset="0"/>
              <a:buNone/>
            </a:pPr>
            <a:r>
              <a:rPr lang="ru-RU" altLang="en-US" dirty="0" smtClean="0"/>
              <a:t>Однако эти виды анимации не очень популярны,</a:t>
            </a:r>
            <a:r>
              <a:rPr lang="ru-RU" altLang="en-US" baseline="0" dirty="0" smtClean="0"/>
              <a:t> но всё же эти виды имеют право на существование. </a:t>
            </a:r>
            <a:endParaRPr lang="ru-RU" altLang="en-US" dirty="0" smtClean="0"/>
          </a:p>
          <a:p>
            <a:pPr marL="0" indent="0">
              <a:buFont typeface="Arial" pitchFamily="34" charset="0"/>
              <a:buNone/>
            </a:pPr>
            <a:endParaRPr lang="ru-RU" altLang="en-US" dirty="0" smtClean="0"/>
          </a:p>
        </p:txBody>
      </p:sp>
      <p:sp>
        <p:nvSpPr>
          <p:cNvPr id="501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fld id="{302D0C30-53E8-4B4E-8FEA-FD808B4A5822}" type="slidenum">
              <a:rPr lang="en-US" altLang="en-US">
                <a:latin typeface="Calibri" pitchFamily="34" charset="0"/>
              </a:rPr>
              <a:pPr/>
              <a:t>11</a:t>
            </a:fld>
            <a:endParaRPr lang="en-US" alt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6774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dirty="0" smtClean="0"/>
              <a:t>Если говорить о стилях анимации, то вот пример того, как один персонаж может быть нарисован с помощью разных стилей.</a:t>
            </a:r>
            <a:endParaRPr lang="en-US" dirty="0" smtClean="0"/>
          </a:p>
          <a:p>
            <a:endParaRPr lang="en-US" dirty="0" smtClean="0"/>
          </a:p>
          <a:p>
            <a:r>
              <a:rPr lang="en-US" b="1" dirty="0" smtClean="0"/>
              <a:t>Anime</a:t>
            </a:r>
          </a:p>
          <a:p>
            <a:r>
              <a:rPr lang="ru-RU" dirty="0" smtClean="0"/>
              <a:t>Например, </a:t>
            </a:r>
            <a:r>
              <a:rPr lang="ru-RU" dirty="0" err="1" smtClean="0"/>
              <a:t>аниме</a:t>
            </a:r>
            <a:r>
              <a:rPr lang="ru-RU" dirty="0" smtClean="0"/>
              <a:t> это японская анимация. Одна из основных особенностей это стиля, это неестественно большие глаза персонажей.</a:t>
            </a:r>
          </a:p>
          <a:p>
            <a:r>
              <a:rPr lang="ru-RU" dirty="0" smtClean="0"/>
              <a:t>Нос и рот обычно изображаются несколькими волнистыми линиями, за исключением моментов, когда персонаж говорит.</a:t>
            </a:r>
          </a:p>
          <a:p>
            <a:endParaRPr lang="en-US" dirty="0" smtClean="0"/>
          </a:p>
          <a:p>
            <a:r>
              <a:rPr lang="en-US" b="1" dirty="0" smtClean="0"/>
              <a:t>Disney</a:t>
            </a:r>
            <a:endParaRPr lang="ru-RU" b="1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Стиль Диснея, это хорошая карикатура, где извлечены</a:t>
            </a:r>
            <a:r>
              <a:rPr lang="ru-RU" baseline="0" dirty="0" smtClean="0"/>
              <a:t> основные черты объекта или человека и упрощены  для привлечения внимания ребёнка.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r>
              <a:rPr lang="en-US" b="1" dirty="0" smtClean="0"/>
              <a:t>Marvel</a:t>
            </a:r>
          </a:p>
          <a:p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Marvel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Comics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это 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американская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компания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издающая 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комиксы.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Стиль </a:t>
            </a:r>
            <a:r>
              <a:rPr lang="ru-RU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марвел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отличается яркими красками, натуральностью персонажей и детальной прорисовкой мельчайших элементов. </a:t>
            </a:r>
            <a:endParaRPr lang="en-US" dirty="0" smtClean="0"/>
          </a:p>
          <a:p>
            <a:endParaRPr lang="en-US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lv-LV" sz="1200" b="1" dirty="0" err="1" smtClean="0"/>
              <a:t>Tim</a:t>
            </a:r>
            <a:r>
              <a:rPr lang="lv-LV" sz="1200" b="1" dirty="0" smtClean="0"/>
              <a:t> </a:t>
            </a:r>
            <a:r>
              <a:rPr lang="lv-LV" sz="1200" b="1" dirty="0" err="1" smtClean="0"/>
              <a:t>Burton</a:t>
            </a:r>
            <a:endParaRPr lang="en-US" sz="1200" b="1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Тим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Бёртон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американский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кинорежиссёр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мультипликатор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Персонажи Тима </a:t>
            </a:r>
            <a:r>
              <a:rPr lang="ru-RU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Бёртона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имеют мрачно-готический вид, а так же часто непропорциональные формы. Так же визитной карточкой этого стиля является большие впалые глаза.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 smtClean="0"/>
          </a:p>
          <a:p>
            <a:r>
              <a:rPr lang="en-US" b="1" dirty="0" smtClean="0"/>
              <a:t>The </a:t>
            </a:r>
            <a:r>
              <a:rPr lang="en-US" b="1" dirty="0" err="1" smtClean="0"/>
              <a:t>Simpons</a:t>
            </a:r>
            <a:endParaRPr lang="ru-RU" b="1" dirty="0" smtClean="0"/>
          </a:p>
          <a:p>
            <a:r>
              <a:rPr lang="ru-RU" dirty="0" smtClean="0"/>
              <a:t>Персонажи из мультсериала</a:t>
            </a:r>
            <a:r>
              <a:rPr lang="ru-RU" baseline="0" dirty="0" smtClean="0"/>
              <a:t> </a:t>
            </a:r>
            <a:r>
              <a:rPr lang="ru-RU" dirty="0" smtClean="0"/>
              <a:t>«Симпсоны» это люди с жёлтой кожей, выпученными глазами и четырьмя пальцами на руках</a:t>
            </a:r>
            <a:r>
              <a:rPr lang="en-US" dirty="0" smtClean="0"/>
              <a:t>.</a:t>
            </a:r>
            <a:r>
              <a:rPr lang="en-US" baseline="0" dirty="0" smtClean="0"/>
              <a:t> </a:t>
            </a:r>
            <a:r>
              <a:rPr lang="ru-RU" dirty="0" smtClean="0"/>
              <a:t>А так же есть такие особенности как неправильный привкус,</a:t>
            </a:r>
            <a:r>
              <a:rPr lang="ru-RU" baseline="0" dirty="0" smtClean="0"/>
              <a:t> н</a:t>
            </a:r>
            <a:r>
              <a:rPr lang="ru-RU" dirty="0" smtClean="0"/>
              <a:t>ос всегда перекрывает один глаз</a:t>
            </a:r>
            <a:r>
              <a:rPr lang="ru-RU" baseline="0" dirty="0" smtClean="0"/>
              <a:t> и </a:t>
            </a:r>
            <a:r>
              <a:rPr lang="ru-RU" dirty="0" smtClean="0"/>
              <a:t>маленькие зрачки.</a:t>
            </a:r>
          </a:p>
          <a:p>
            <a:endParaRPr lang="ru-RU" dirty="0" smtClean="0"/>
          </a:p>
          <a:p>
            <a:r>
              <a:rPr lang="ru-RU" dirty="0" smtClean="0"/>
              <a:t>Многие художники-мультипликаторы</a:t>
            </a:r>
            <a:r>
              <a:rPr lang="ru-RU" baseline="0" dirty="0" smtClean="0"/>
              <a:t> имеют свой собственный стиль и не смотря на то, что официально не говорят, что есть, например стиль </a:t>
            </a:r>
            <a:r>
              <a:rPr lang="en-US" baseline="0" dirty="0" smtClean="0"/>
              <a:t>“</a:t>
            </a:r>
            <a:r>
              <a:rPr lang="ru-RU" baseline="0" dirty="0" smtClean="0"/>
              <a:t>Симпсонов</a:t>
            </a:r>
            <a:r>
              <a:rPr lang="en-US" baseline="0" dirty="0" smtClean="0"/>
              <a:t>”</a:t>
            </a:r>
            <a:r>
              <a:rPr lang="ru-RU" baseline="0" dirty="0" smtClean="0"/>
              <a:t> – всё же, если использовать такое словосочетание, то сразу становится понятно в каком стиле будет создан персонаж. </a:t>
            </a:r>
            <a:endParaRPr lang="ru-RU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1" dirty="0" smtClean="0"/>
          </a:p>
          <a:p>
            <a:endParaRPr lang="en-US" dirty="0" smtClean="0"/>
          </a:p>
        </p:txBody>
      </p:sp>
      <p:sp>
        <p:nvSpPr>
          <p:cNvPr id="450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fld id="{2CB7FD35-0A81-403E-AA8A-BB3997C97D24}" type="slidenum">
              <a:rPr lang="en-US" altLang="en-US">
                <a:latin typeface="Calibri" pitchFamily="34" charset="0"/>
              </a:rPr>
              <a:pPr/>
              <a:t>12</a:t>
            </a:fld>
            <a:endParaRPr lang="en-US" alt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178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Эти принципы оказались столь эффективными, что их изучение стало обязательным сначала для аниматоров Диснея, а потом и для аниматоров всего мира. </a:t>
            </a:r>
            <a:r>
              <a:rPr lang="ru-RU" altLang="en-US" dirty="0" smtClean="0"/>
              <a:t>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altLang="en-US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en-US" dirty="0" smtClean="0"/>
              <a:t>Хотя первоначально принципы предназначались для традиционной, они вполне актуальны и для компьютерной анимации.</a:t>
            </a:r>
          </a:p>
          <a:p>
            <a:endParaRPr lang="en-US" altLang="en-US" dirty="0" smtClean="0"/>
          </a:p>
        </p:txBody>
      </p:sp>
      <p:sp>
        <p:nvSpPr>
          <p:cNvPr id="5222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fld id="{E4DA6B63-F5AE-4DD0-B4A5-B811587B424E}" type="slidenum">
              <a:rPr lang="en-US" altLang="en-US">
                <a:latin typeface="Calibri" pitchFamily="34" charset="0"/>
              </a:rPr>
              <a:pPr/>
              <a:t>13</a:t>
            </a:fld>
            <a:endParaRPr lang="en-US" alt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8840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так первый принцип сжатие и растяжение. Суть принципа состоит в том, что живое тело во время движения то сжимается, то растягивается, то расширяется как пружина.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Прыгающий прямоугольник демонстрирует этот принцип. Он сплющивается при касании с землёй и вытягивается до и после касания.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Главное правило в этом принципе то, что: Если длина объекта растянута по вертикали, то ширина должна сокращаться горизонтально и наоборот.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en-US" dirty="0" smtClean="0"/>
          </a:p>
          <a:p>
            <a:endParaRPr lang="ru-RU" altLang="en-US" dirty="0" smtClean="0"/>
          </a:p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583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fld id="{8391CFAA-8C41-4F90-B30B-4224BB5CF71D}" type="slidenum">
              <a:rPr lang="en-US" altLang="en-US">
                <a:latin typeface="Calibri" pitchFamily="34" charset="0"/>
              </a:rPr>
              <a:pPr/>
              <a:t>14</a:t>
            </a:fld>
            <a:endParaRPr lang="en-US" alt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0488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Этот принцип может быть применен как к простым объектам, таким как наш прыгающий прямоугольник, так и к более сложным конструкциям.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Вот пример на персонаже. Видно, что присевшая фигура - сжимается, а в пряжке – вытягивается, но сохраняется объём. 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Без сжатия и растягивания тело персонажа было бы словно камень, и не  было бы интересным.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fld id="{2F5B5D1E-838C-42DA-AAEF-0694A942A547}" type="slidenum">
              <a:rPr lang="en-US" altLang="en-US">
                <a:latin typeface="Calibri" pitchFamily="34" charset="0"/>
              </a:rPr>
              <a:pPr/>
              <a:t>15</a:t>
            </a:fld>
            <a:endParaRPr lang="en-US" alt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0059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en-US" b="1" dirty="0" smtClean="0"/>
              <a:t>Подготовка, или упреждение</a:t>
            </a:r>
          </a:p>
          <a:p>
            <a:endParaRPr lang="ru-RU" altLang="en-US" b="1" dirty="0" smtClean="0"/>
          </a:p>
          <a:p>
            <a:r>
              <a:rPr lang="ru-RU" altLang="en-US" dirty="0" smtClean="0"/>
              <a:t>Перед тем, как сделать любое резкое движение или физическое действие, человеку обычно необходима предварительная подготовка. </a:t>
            </a:r>
            <a:endParaRPr lang="lv-LV" altLang="en-US" dirty="0" smtClean="0"/>
          </a:p>
          <a:p>
            <a:endParaRPr lang="lv-LV" altLang="en-US" dirty="0" smtClean="0"/>
          </a:p>
          <a:p>
            <a:r>
              <a:rPr lang="ru-RU" altLang="en-US" dirty="0" smtClean="0"/>
              <a:t>Например</a:t>
            </a:r>
            <a:r>
              <a:rPr lang="lv-LV" altLang="en-US" dirty="0" smtClean="0"/>
              <a:t>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altLang="en-US" dirty="0" smtClean="0"/>
              <a:t> перед прыжком вверх приседают</a:t>
            </a:r>
            <a:endParaRPr lang="lv-LV" altLang="en-US" dirty="0" smtClean="0"/>
          </a:p>
          <a:p>
            <a:pPr marL="171450" indent="-171450">
              <a:buFont typeface="Arial" pitchFamily="34" charset="0"/>
              <a:buChar char="•"/>
            </a:pPr>
            <a:r>
              <a:rPr lang="ru-RU" altLang="en-US" dirty="0" smtClean="0"/>
              <a:t> для броска в бейсболе, руку с мячом,</a:t>
            </a:r>
            <a:r>
              <a:rPr lang="ru-RU" altLang="en-US" baseline="0" dirty="0" smtClean="0"/>
              <a:t> </a:t>
            </a:r>
            <a:r>
              <a:rPr lang="ru-RU" altLang="en-US" dirty="0" smtClean="0"/>
              <a:t>отводят</a:t>
            </a:r>
            <a:r>
              <a:rPr lang="ru-RU" altLang="en-US" baseline="0" dirty="0" smtClean="0"/>
              <a:t> назад</a:t>
            </a:r>
            <a:r>
              <a:rPr lang="ru-RU" altLang="en-US" dirty="0" smtClean="0"/>
              <a:t>. </a:t>
            </a:r>
          </a:p>
          <a:p>
            <a:endParaRPr lang="lv-LV" altLang="en-US" dirty="0" smtClean="0"/>
          </a:p>
          <a:p>
            <a:r>
              <a:rPr lang="ru-RU" altLang="en-US" dirty="0" smtClean="0"/>
              <a:t>Вот почему этот принцип ещё называют отказным движением, потому что подготовительное движение всегда совершается в направлении, противоположном задуманному.</a:t>
            </a:r>
            <a:r>
              <a:rPr lang="ru-RU" altLang="en-US" baseline="0" dirty="0" smtClean="0"/>
              <a:t> </a:t>
            </a:r>
          </a:p>
          <a:p>
            <a:endParaRPr lang="ru-RU" altLang="en-US" baseline="0" dirty="0" smtClean="0"/>
          </a:p>
          <a:p>
            <a:r>
              <a:rPr lang="ru-RU" altLang="en-US" baseline="0" dirty="0" smtClean="0"/>
              <a:t>(прыжок в верх, значит подготовительное действие наоборот, приседание вниз)</a:t>
            </a:r>
          </a:p>
          <a:p>
            <a:r>
              <a:rPr lang="ru-RU" altLang="en-US" baseline="0" dirty="0" smtClean="0"/>
              <a:t>(мяч в руке – подготовительное действие, рука </a:t>
            </a:r>
            <a:r>
              <a:rPr lang="ru-RU" altLang="en-US" dirty="0" smtClean="0"/>
              <a:t>в противоположном  направлении</a:t>
            </a:r>
            <a:r>
              <a:rPr lang="ru-RU" altLang="en-US" baseline="0" dirty="0" smtClean="0"/>
              <a:t> </a:t>
            </a:r>
            <a:r>
              <a:rPr lang="ru-RU" altLang="en-US" dirty="0" smtClean="0"/>
              <a:t>будущему полету меча</a:t>
            </a:r>
            <a:r>
              <a:rPr lang="ru-RU" altLang="en-US" baseline="0" dirty="0" smtClean="0"/>
              <a:t>)</a:t>
            </a:r>
            <a:endParaRPr lang="en-US" altLang="en-US" dirty="0" smtClean="0"/>
          </a:p>
          <a:p>
            <a:endParaRPr lang="en-US" altLang="en-US" b="1" dirty="0" smtClean="0"/>
          </a:p>
        </p:txBody>
      </p:sp>
      <p:sp>
        <p:nvSpPr>
          <p:cNvPr id="645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fld id="{EC9DAD16-AF3A-470F-8C68-7DAAA39F1826}" type="slidenum">
              <a:rPr lang="en-US" altLang="en-US">
                <a:latin typeface="Calibri" pitchFamily="34" charset="0"/>
              </a:rPr>
              <a:pPr/>
              <a:t>16</a:t>
            </a:fld>
            <a:endParaRPr lang="en-US" alt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2180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en-US" b="1" dirty="0" smtClean="0"/>
              <a:t>Подготовка, или упреждение</a:t>
            </a:r>
            <a:endParaRPr lang="lv-LV" altLang="en-US" b="1" dirty="0" smtClean="0"/>
          </a:p>
          <a:p>
            <a:endParaRPr lang="en-US" altLang="en-US" b="1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en-US" dirty="0" smtClean="0"/>
              <a:t>Подготовка к действию важна, так как может создавать ощущение веса или массы.</a:t>
            </a:r>
            <a:endParaRPr lang="lv-LV" altLang="en-US" dirty="0" smtClean="0"/>
          </a:p>
          <a:p>
            <a:r>
              <a:rPr lang="ru-RU" altLang="en-US" b="0" dirty="0" smtClean="0"/>
              <a:t>Как видно на</a:t>
            </a:r>
            <a:r>
              <a:rPr lang="ru-RU" altLang="en-US" b="0" baseline="0" dirty="0" smtClean="0"/>
              <a:t> анимации, наш кубик, хочет перекатиться на другую сторону. Благодаря тому, что есть подготовительное действие, создаётся ощущение, что кубик тяжёлый и нужно сделать движение для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обеспечения силу для перекатывания.</a:t>
            </a:r>
            <a:endParaRPr lang="ru-RU" altLang="en-US" b="0" dirty="0" smtClean="0"/>
          </a:p>
          <a:p>
            <a:endParaRPr lang="ru-RU" altLang="en-US" dirty="0" smtClean="0"/>
          </a:p>
          <a:p>
            <a:endParaRPr lang="ru-RU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</p:txBody>
      </p:sp>
      <p:sp>
        <p:nvSpPr>
          <p:cNvPr id="634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fld id="{2CFF006F-DFD2-4E00-B257-2DA3B4CD2D9E}" type="slidenum">
              <a:rPr lang="en-US" altLang="en-US">
                <a:latin typeface="Calibri" pitchFamily="34" charset="0"/>
              </a:rPr>
              <a:pPr/>
              <a:t>17</a:t>
            </a:fld>
            <a:endParaRPr lang="en-US" alt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8023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en-US" b="1" dirty="0" smtClean="0"/>
              <a:t>СЦЕНИЧНОСТЬ</a:t>
            </a:r>
            <a:endParaRPr lang="lv-LV" altLang="en-US" b="1" dirty="0" smtClean="0"/>
          </a:p>
          <a:p>
            <a:pPr eaLnBrk="1" hangingPunct="1"/>
            <a:endParaRPr lang="ru-RU" altLang="en-US" b="0" dirty="0" smtClean="0"/>
          </a:p>
          <a:p>
            <a:pPr eaLnBrk="1" hangingPunct="1"/>
            <a:r>
              <a:rPr lang="ru-RU" altLang="en-US" b="0" dirty="0" smtClean="0"/>
              <a:t>Главные</a:t>
            </a:r>
            <a:r>
              <a:rPr lang="ru-RU" altLang="en-US" b="0" baseline="0" dirty="0" smtClean="0"/>
              <a:t> правила сценичности, это </a:t>
            </a:r>
            <a:endParaRPr lang="lv-LV" altLang="en-US" b="0" dirty="0" smtClean="0"/>
          </a:p>
          <a:p>
            <a:pPr marL="171450" indent="-171450" eaLnBrk="1" hangingPunct="1">
              <a:buFont typeface="Arial" pitchFamily="34" charset="0"/>
              <a:buChar char="•"/>
            </a:pPr>
            <a:r>
              <a:rPr lang="ru-RU" altLang="en-US" dirty="0" smtClean="0"/>
              <a:t>Понимание,</a:t>
            </a:r>
            <a:r>
              <a:rPr lang="ru-RU" altLang="en-US" baseline="0" dirty="0" smtClean="0"/>
              <a:t> что д</a:t>
            </a:r>
            <a:r>
              <a:rPr lang="ru-RU" altLang="en-US" dirty="0" smtClean="0"/>
              <a:t>ействие рассчитано на зрителя,</a:t>
            </a:r>
            <a:r>
              <a:rPr lang="ru-RU" altLang="en-US" baseline="0" dirty="0" smtClean="0"/>
              <a:t> </a:t>
            </a:r>
            <a:r>
              <a:rPr lang="ru-RU" altLang="en-US" dirty="0" smtClean="0"/>
              <a:t>то есть все происходящее на экране должно быть понятным и узнаваемым</a:t>
            </a:r>
          </a:p>
          <a:p>
            <a:pPr marL="171450" indent="-171450" eaLnBrk="1" hangingPunct="1">
              <a:buFont typeface="Arial" pitchFamily="34" charset="0"/>
              <a:buChar char="•"/>
            </a:pPr>
            <a:r>
              <a:rPr lang="ru-RU" altLang="en-US" dirty="0" smtClean="0"/>
              <a:t>А значит, движения не должны быть</a:t>
            </a:r>
            <a:r>
              <a:rPr lang="ru-RU" altLang="en-US" baseline="0" dirty="0" smtClean="0"/>
              <a:t> скрыты за одеждой, волосами или ещё по каким – то причинам.</a:t>
            </a:r>
            <a:endParaRPr lang="ru-RU" altLang="en-US" dirty="0" smtClean="0"/>
          </a:p>
          <a:p>
            <a:pPr marL="171450" indent="-171450" eaLnBrk="1" hangingPunct="1">
              <a:buFont typeface="Arial" pitchFamily="34" charset="0"/>
              <a:buChar char="•"/>
            </a:pPr>
            <a:r>
              <a:rPr lang="ru-RU" altLang="en-US" dirty="0" smtClean="0"/>
              <a:t>А что бы понять не срыто</a:t>
            </a:r>
            <a:r>
              <a:rPr lang="ru-RU" altLang="en-US" baseline="0" dirty="0" smtClean="0"/>
              <a:t> ли движение, нужно </a:t>
            </a:r>
            <a:r>
              <a:rPr lang="ru-RU" altLang="en-US" dirty="0" smtClean="0"/>
              <a:t>работать в силуэте</a:t>
            </a:r>
            <a:endParaRPr lang="lv-LV" altLang="en-US" dirty="0" smtClean="0"/>
          </a:p>
          <a:p>
            <a:pPr eaLnBrk="1" hangingPunct="1"/>
            <a:endParaRPr lang="en-US" altLang="en-US" dirty="0" smtClean="0"/>
          </a:p>
          <a:p>
            <a:pPr eaLnBrk="1" hangingPunct="1"/>
            <a:r>
              <a:rPr lang="ru-RU" altLang="en-US" dirty="0" smtClean="0"/>
              <a:t>Например, на первой картинки мы видим персонажа, который ест мороженое и вроде бы всё нормально, но если сделать это изображение только в силуэте как на второй картинке, то сразу становится, не понятно происходит ли какое-то действие или нет. </a:t>
            </a:r>
            <a:endParaRPr lang="en-US" altLang="en-US" dirty="0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fld id="{777FC807-9949-4748-A2BA-3E4A917ED0DB}" type="slidenum">
              <a:rPr lang="en-US" altLang="en-US">
                <a:latin typeface="Calibri" pitchFamily="34" charset="0"/>
              </a:rPr>
              <a:pPr/>
              <a:t>18</a:t>
            </a:fld>
            <a:endParaRPr lang="en-US" alt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603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Тот же самый персонаж,</a:t>
            </a:r>
            <a:r>
              <a:rPr lang="ru-RU" baseline="0" dirty="0" smtClean="0"/>
              <a:t> с тем же действием, только в другой позе. </a:t>
            </a:r>
          </a:p>
          <a:p>
            <a:endParaRPr lang="ru-RU" baseline="0" dirty="0" smtClean="0"/>
          </a:p>
          <a:p>
            <a:pPr eaLnBrk="1" hangingPunct="1"/>
            <a:r>
              <a:rPr lang="ru-RU" baseline="0" dirty="0" smtClean="0"/>
              <a:t>На силуэте на второй картинке </a:t>
            </a:r>
            <a:r>
              <a:rPr lang="ru-RU" altLang="en-US" dirty="0" smtClean="0"/>
              <a:t>рука персонажа не заходит на лицо и поэтому сразу видно</a:t>
            </a:r>
            <a:r>
              <a:rPr lang="ru-RU" altLang="en-US" baseline="0" dirty="0" smtClean="0"/>
              <a:t>, </a:t>
            </a:r>
            <a:r>
              <a:rPr lang="ru-RU" baseline="0" dirty="0" smtClean="0"/>
              <a:t>что происходит какое – то действие.</a:t>
            </a:r>
          </a:p>
          <a:p>
            <a:pPr eaLnBrk="1" hangingPunct="1"/>
            <a:endParaRPr lang="ru-RU" altLang="en-US" baseline="0" dirty="0" smtClean="0"/>
          </a:p>
          <a:p>
            <a:pPr eaLnBrk="1" hangingPunct="1"/>
            <a:r>
              <a:rPr lang="ru-RU" altLang="en-US" dirty="0" smtClean="0"/>
              <a:t>Таким образом можно понять подходит ли такой рисунок</a:t>
            </a:r>
            <a:r>
              <a:rPr lang="ru-RU" altLang="en-US" baseline="0" dirty="0" smtClean="0"/>
              <a:t> или нет</a:t>
            </a:r>
            <a:endParaRPr lang="ru-RU" altLang="en-US" dirty="0" smtClean="0"/>
          </a:p>
          <a:p>
            <a:pPr eaLnBrk="1" hangingPunct="1"/>
            <a:endParaRPr lang="ru-RU" altLang="en-US" dirty="0" smtClean="0"/>
          </a:p>
          <a:p>
            <a:pPr eaLnBrk="1" hangingPunct="1"/>
            <a:endParaRPr lang="en-US" altLang="en-US" dirty="0" smtClean="0"/>
          </a:p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354C31-8522-4EC4-AAEA-8CF2A4385C3D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8322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Заметки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начала, что бы не запутаться, мне хотелось бы выделить 3 основных критерия, по которым можно судить об анимации: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виды анимации,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методы и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стили.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многих - это одно и тоже, но это не так!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Виды анимации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это то, в каком виде мультфильм демонстрируется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(он может быть рисованный, может кукольный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т.д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Методы анимации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это технические особенности, с помощью которых создается анимация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(может быть покадровая анимация, программируемая анимация и т. д)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наконец,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стиль анимации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это художественный прием, который используется в анимации (например анимация может быть ближе к реализму, а может быть как аниме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т.д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eaLnBrk="1" hangingPunct="1">
              <a:spcBef>
                <a:spcPct val="0"/>
              </a:spcBef>
              <a:defRPr/>
            </a:pPr>
            <a:endParaRPr lang="ru-RU" altLang="en-US" dirty="0" smtClean="0"/>
          </a:p>
          <a:p>
            <a:pPr eaLnBrk="1" hangingPunct="1">
              <a:spcBef>
                <a:spcPct val="0"/>
              </a:spcBef>
              <a:defRPr/>
            </a:pPr>
            <a:endParaRPr lang="ru-RU" altLang="en-US" dirty="0" smtClean="0"/>
          </a:p>
          <a:p>
            <a:pPr eaLnBrk="1" hangingPunct="1">
              <a:spcBef>
                <a:spcPct val="0"/>
              </a:spcBef>
              <a:defRPr/>
            </a:pPr>
            <a:endParaRPr lang="ru-RU" altLang="en-US" dirty="0" smtClean="0"/>
          </a:p>
          <a:p>
            <a:pPr eaLnBrk="1" hangingPunct="1">
              <a:spcBef>
                <a:spcPct val="0"/>
              </a:spcBef>
              <a:defRPr/>
            </a:pPr>
            <a:endParaRPr lang="ru-RU" altLang="en-US" dirty="0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fld id="{400D6FE9-1DFA-4CD0-8899-DE2FE288386C}" type="slidenum">
              <a:rPr lang="en-US" altLang="en-US">
                <a:latin typeface="Calibri" pitchFamily="34" charset="0"/>
              </a:rPr>
              <a:pPr/>
              <a:t>2</a:t>
            </a:fld>
            <a:endParaRPr lang="en-US" alt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966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en-US" b="1" dirty="0" smtClean="0"/>
              <a:t>СЦЕНИЧНОСТЬ</a:t>
            </a:r>
            <a:endParaRPr lang="lv-LV" altLang="en-US" b="1" dirty="0" smtClean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en-US" b="0" baseline="0" dirty="0" smtClean="0"/>
              <a:t>Главная цель этого принципа </a:t>
            </a:r>
            <a:r>
              <a:rPr lang="ru-RU" altLang="en-US" b="0" dirty="0" smtClean="0"/>
              <a:t>является обратить</a:t>
            </a:r>
            <a:r>
              <a:rPr lang="ru-RU" altLang="en-US" b="0" baseline="0" dirty="0" smtClean="0"/>
              <a:t> глаза зрителя </a:t>
            </a:r>
            <a:r>
              <a:rPr lang="ru-RU" altLang="en-US" b="0" dirty="0" smtClean="0"/>
              <a:t>туда, где произойдёт действие, а значит</a:t>
            </a:r>
            <a:r>
              <a:rPr lang="ru-RU" altLang="en-US" b="0" baseline="0" dirty="0" smtClean="0"/>
              <a:t> </a:t>
            </a:r>
            <a:r>
              <a:rPr lang="ru-RU" altLang="en-US" b="0" dirty="0" smtClean="0"/>
              <a:t>главный объект должен выделяться</a:t>
            </a:r>
            <a:r>
              <a:rPr lang="ru-RU" altLang="en-US" b="0" baseline="0" dirty="0" smtClean="0"/>
              <a:t> от</a:t>
            </a:r>
            <a:r>
              <a:rPr lang="ru-RU" altLang="en-US" b="0" dirty="0" smtClean="0"/>
              <a:t> остальной сцены. </a:t>
            </a:r>
          </a:p>
          <a:p>
            <a:pPr marL="0" indent="0" eaLnBrk="1" hangingPunct="1">
              <a:buFont typeface="Wingdings 2" pitchFamily="18" charset="2"/>
              <a:buNone/>
              <a:defRPr/>
            </a:pPr>
            <a:endParaRPr lang="ru-RU" dirty="0" smtClean="0"/>
          </a:p>
          <a:p>
            <a:pPr marL="0" indent="0" eaLnBrk="1" hangingPunct="1">
              <a:buFont typeface="Wingdings 2" pitchFamily="18" charset="2"/>
              <a:buNone/>
              <a:defRPr/>
            </a:pPr>
            <a:r>
              <a:rPr lang="ru-RU" dirty="0" smtClean="0"/>
              <a:t>Поэтому,</a:t>
            </a:r>
            <a:r>
              <a:rPr lang="ru-RU" baseline="0" dirty="0" smtClean="0"/>
              <a:t> к</a:t>
            </a:r>
            <a:r>
              <a:rPr lang="ru-RU" dirty="0" smtClean="0"/>
              <a:t>огда создаёшь</a:t>
            </a:r>
            <a:r>
              <a:rPr lang="ru-RU" baseline="0" dirty="0" smtClean="0"/>
              <a:t> анимацию, то стоит помнить, что г</a:t>
            </a:r>
            <a:r>
              <a:rPr lang="ru-RU" dirty="0" smtClean="0"/>
              <a:t>лаз человека обращает внимание на</a:t>
            </a:r>
            <a:r>
              <a:rPr lang="lv-LV" dirty="0" smtClean="0"/>
              <a:t>:</a:t>
            </a:r>
          </a:p>
          <a:p>
            <a:pPr marL="171450" indent="-171450" eaLnBrk="1" hangingPunct="1">
              <a:buFont typeface="Arial" pitchFamily="34" charset="0"/>
              <a:buChar char="•"/>
              <a:defRPr/>
            </a:pPr>
            <a:r>
              <a:rPr lang="ru-RU" dirty="0" smtClean="0"/>
              <a:t>движение в статичной сцене </a:t>
            </a:r>
          </a:p>
          <a:p>
            <a:pPr marL="171450" indent="-171450" eaLnBrk="1" hangingPunct="1">
              <a:buFont typeface="Arial" pitchFamily="34" charset="0"/>
              <a:buChar char="•"/>
              <a:defRPr/>
            </a:pPr>
            <a:r>
              <a:rPr lang="ru-RU" dirty="0" smtClean="0"/>
              <a:t>и наоборот на статичные объекты в сцене, где всё движется</a:t>
            </a:r>
            <a:endParaRPr lang="lv-LV" dirty="0" smtClean="0"/>
          </a:p>
          <a:p>
            <a:pPr eaLnBrk="1" hangingPunct="1"/>
            <a:r>
              <a:rPr lang="ru-RU" altLang="en-US" dirty="0" smtClean="0"/>
              <a:t> </a:t>
            </a:r>
            <a:endParaRPr lang="en-US" altLang="en-US" dirty="0" smtClean="0"/>
          </a:p>
          <a:p>
            <a:pPr eaLnBrk="1" hangingPunct="1"/>
            <a:r>
              <a:rPr lang="ru-RU" altLang="en-US" dirty="0" smtClean="0"/>
              <a:t>На</a:t>
            </a:r>
            <a:r>
              <a:rPr lang="ru-RU" altLang="en-US" baseline="0" dirty="0" smtClean="0"/>
              <a:t> картинке объект, который находится по середине, демонстрирует какое-то своё настроение. Остальные объекты не двигаются. </a:t>
            </a:r>
            <a:r>
              <a:rPr lang="ru-RU" altLang="en-US" dirty="0" smtClean="0"/>
              <a:t>Следовательно глаз человека</a:t>
            </a:r>
            <a:r>
              <a:rPr lang="ru-RU" altLang="en-US" baseline="0" dirty="0" smtClean="0"/>
              <a:t> остановится на подвижном </a:t>
            </a:r>
            <a:r>
              <a:rPr lang="ru-RU" altLang="en-US" baseline="0" dirty="0" err="1" smtClean="0"/>
              <a:t>обьекте</a:t>
            </a:r>
            <a:r>
              <a:rPr lang="ru-RU" altLang="en-US" baseline="0" dirty="0" smtClean="0"/>
              <a:t>. </a:t>
            </a:r>
            <a:endParaRPr lang="en-US" altLang="en-US" dirty="0" smtClean="0"/>
          </a:p>
          <a:p>
            <a:pPr eaLnBrk="1" hangingPunct="1"/>
            <a:endParaRPr lang="en-US" altLang="en-US" dirty="0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fld id="{32907AD6-9606-4480-9EAB-837D35573EF6}" type="slidenum">
              <a:rPr lang="en-US" altLang="en-US">
                <a:latin typeface="Calibri" pitchFamily="34" charset="0"/>
              </a:rPr>
              <a:pPr/>
              <a:t>20</a:t>
            </a:fld>
            <a:endParaRPr lang="en-US" alt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4841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Существует два подхода при создание мультипликации - прямо вперед и от позы к позе.</a:t>
            </a:r>
          </a:p>
          <a:p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Прямо вперёд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 это когда последовательно делается вся анимация рисунок за рисунком.</a:t>
            </a:r>
            <a:b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 позы к позе - 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 когда рисуется начало и конец каждого главного действия, а затем возвращаясь назад, заполняются промежутки. </a:t>
            </a:r>
          </a:p>
          <a:p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 есть сначала создаются 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ключевые кадры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которые рассказывают историю, их не бывает много. Как показано на примере, персонаж собирается прыгнуть с трамплина. Здесь всего 2 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ключевых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кадра, которые рассказывают историю.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Далее создаются 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крайние (</a:t>
            </a:r>
            <a:r>
              <a:rPr lang="ru-RU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extreme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 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кадры, которые показывают смену направления движения.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 затем мы добавляются </a:t>
            </a:r>
            <a:r>
              <a:rPr lang="ru-RU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брейкдауны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Такие кадры нужны для более плавной анимации.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Правила для этого принципа</a:t>
            </a:r>
            <a:r>
              <a:rPr lang="lv-L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метод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прямо вперёд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нужно использовать при создании очень быстрых и непредсказуемых сцен: таких как огонь, капли воды, облако пыли, взрывы.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 метод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 позы к позе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нужно использовать для анимации со множеством движений, что бы вся анимация была бы под контролем.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354C31-8522-4EC4-AAEA-8CF2A4385C3D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86940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en-US" b="0" dirty="0" smtClean="0"/>
              <a:t>Следующий</a:t>
            </a:r>
            <a:r>
              <a:rPr lang="ru-RU" altLang="en-US" b="0" baseline="0" dirty="0" smtClean="0"/>
              <a:t> принцип это </a:t>
            </a:r>
            <a:r>
              <a:rPr lang="ru-RU" altLang="en-US" b="1" baseline="0" dirty="0" smtClean="0"/>
              <a:t>с</a:t>
            </a:r>
            <a:r>
              <a:rPr lang="ru-RU" altLang="en-US" b="1" dirty="0" smtClean="0"/>
              <a:t>квозное движение и </a:t>
            </a:r>
            <a:r>
              <a:rPr lang="ru-RU" altLang="en-US" b="1" dirty="0" err="1" smtClean="0"/>
              <a:t>захлёст</a:t>
            </a:r>
            <a:r>
              <a:rPr lang="ru-RU" altLang="en-US" b="1" dirty="0" smtClean="0"/>
              <a:t> действия</a:t>
            </a:r>
          </a:p>
          <a:p>
            <a:endParaRPr lang="ru-RU" altLang="en-US" b="1" dirty="0" smtClean="0"/>
          </a:p>
          <a:p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Захлёст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означает начало второго движения до того, как первое движение полностью закончится. </a:t>
            </a:r>
            <a:endParaRPr lang="en-US" altLang="en-US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en-US" dirty="0" smtClean="0"/>
              <a:t>Как например хвост у белки: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Если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обратить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внимание</a:t>
            </a:r>
            <a:r>
              <a:rPr lang="en-US" altLang="en-US" dirty="0" smtClean="0"/>
              <a:t>, </a:t>
            </a:r>
            <a:r>
              <a:rPr lang="en-US" altLang="en-US" dirty="0" err="1" smtClean="0"/>
              <a:t>то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можно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увидеть</a:t>
            </a:r>
            <a:r>
              <a:rPr lang="en-US" altLang="en-US" dirty="0" smtClean="0"/>
              <a:t>, </a:t>
            </a:r>
            <a:r>
              <a:rPr lang="en-US" altLang="en-US" dirty="0" err="1" smtClean="0"/>
              <a:t>что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хвост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движется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по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траектории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белки</a:t>
            </a:r>
            <a:r>
              <a:rPr lang="en-US" altLang="en-US" dirty="0" smtClean="0"/>
              <a:t>, </a:t>
            </a:r>
            <a:r>
              <a:rPr lang="en-US" altLang="en-US" dirty="0" err="1" smtClean="0"/>
              <a:t>но</a:t>
            </a:r>
            <a:r>
              <a:rPr lang="en-US" altLang="en-US" dirty="0" smtClean="0"/>
              <a:t> с </a:t>
            </a:r>
            <a:r>
              <a:rPr lang="en-US" altLang="en-US" dirty="0" err="1" smtClean="0"/>
              <a:t>небольшим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опозданием</a:t>
            </a:r>
            <a:r>
              <a:rPr lang="en-US" altLang="en-US" dirty="0" smtClean="0"/>
              <a:t>. </a:t>
            </a:r>
          </a:p>
          <a:p>
            <a:endParaRPr lang="ru-RU" altLang="en-US" dirty="0" smtClean="0"/>
          </a:p>
          <a:p>
            <a:endParaRPr lang="ru-RU" altLang="en-US" dirty="0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fld id="{4D45A1F1-0962-46A7-96D2-888579ECB360}" type="slidenum">
              <a:rPr lang="en-US" altLang="en-US">
                <a:latin typeface="Calibri" pitchFamily="34" charset="0"/>
              </a:rPr>
              <a:pPr/>
              <a:t>22</a:t>
            </a:fld>
            <a:endParaRPr lang="en-US" alt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9340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en-US" b="1" dirty="0" smtClean="0"/>
              <a:t>Сквозное движение и </a:t>
            </a:r>
            <a:r>
              <a:rPr lang="ru-RU" altLang="en-US" b="1" dirty="0" err="1" smtClean="0"/>
              <a:t>захлёст</a:t>
            </a:r>
            <a:r>
              <a:rPr lang="ru-RU" altLang="en-US" b="1" dirty="0" smtClean="0"/>
              <a:t> действия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Сквозное движение - это когда одна или несколько частей тела остановились, а остальные его части продолжают движение. </a:t>
            </a:r>
            <a:endParaRPr lang="ru-RU" altLang="en-US" b="1" dirty="0" smtClean="0"/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Пример такого движения: бегущая длинноволосая девушка в платье. Если она резко остановится, её платье, её длинные волосы, её руки, продолжает движение. </a:t>
            </a:r>
            <a:endParaRPr lang="ru-RU" alt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alt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en-US" dirty="0" smtClean="0"/>
          </a:p>
          <a:p>
            <a:endParaRPr lang="en-US" altLang="en-US" dirty="0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fld id="{9FF16413-48A9-4456-B8E2-FBA052324212}" type="slidenum">
              <a:rPr lang="en-US" altLang="en-US">
                <a:latin typeface="Calibri" pitchFamily="34" charset="0"/>
              </a:rPr>
              <a:pPr/>
              <a:t>23</a:t>
            </a:fld>
            <a:endParaRPr lang="en-US" alt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0672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en-US" b="1" dirty="0" smtClean="0"/>
              <a:t>Сквозное движение и </a:t>
            </a:r>
            <a:r>
              <a:rPr lang="ru-RU" altLang="en-US" b="1" dirty="0" err="1" smtClean="0"/>
              <a:t>захлёст</a:t>
            </a:r>
            <a:r>
              <a:rPr lang="ru-RU" altLang="en-US" b="1" dirty="0" smtClean="0"/>
              <a:t> действия</a:t>
            </a:r>
            <a:endParaRPr lang="en-US" altLang="en-US" dirty="0" smtClean="0"/>
          </a:p>
          <a:p>
            <a:endParaRPr lang="ru-RU" altLang="en-US" dirty="0" smtClean="0"/>
          </a:p>
          <a:p>
            <a:r>
              <a:rPr lang="ru-RU" altLang="en-US" dirty="0" smtClean="0"/>
              <a:t>Главные правило этого принципа, это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Движение никогда не должно полностью прекращаться до того, как начнется следующее движение. </a:t>
            </a:r>
            <a:r>
              <a:rPr lang="ru-RU" altLang="en-US" dirty="0" smtClean="0"/>
              <a:t> Тут видно, что когда</a:t>
            </a:r>
            <a:r>
              <a:rPr lang="ru-RU" altLang="en-US" baseline="0" dirty="0" smtClean="0"/>
              <a:t> </a:t>
            </a:r>
            <a:r>
              <a:rPr lang="ru-RU" altLang="en-US" dirty="0" smtClean="0"/>
              <a:t>прямоугольник остановился, он продолжает шататься. Здесь не происходит полная остановка,</a:t>
            </a:r>
            <a:r>
              <a:rPr lang="ru-RU" altLang="en-US" baseline="0" dirty="0" smtClean="0"/>
              <a:t> а начинается новое движение.</a:t>
            </a:r>
          </a:p>
          <a:p>
            <a:pPr marL="0" indent="0">
              <a:buFont typeface="Arial" pitchFamily="34" charset="0"/>
              <a:buNone/>
            </a:pPr>
            <a:endParaRPr lang="ru-RU" altLang="en-US" dirty="0" smtClean="0"/>
          </a:p>
          <a:p>
            <a:pPr marL="0" indent="0">
              <a:buFont typeface="Arial" pitchFamily="34" charset="0"/>
              <a:buNone/>
            </a:pP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Этот принцип придаёт движению большей естественности, пластичности и непрерывности. </a:t>
            </a:r>
            <a:endParaRPr lang="ru-RU" altLang="en-US" dirty="0" smtClean="0"/>
          </a:p>
          <a:p>
            <a:endParaRPr lang="en-US" altLang="en-US" dirty="0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fld id="{02455137-360C-4597-B589-2EBA3C964A59}" type="slidenum">
              <a:rPr lang="en-US" altLang="en-US">
                <a:latin typeface="Calibri" pitchFamily="34" charset="0"/>
              </a:rPr>
              <a:pPr/>
              <a:t>24</a:t>
            </a:fld>
            <a:endParaRPr lang="en-US" alt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4865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Принцип смягчение начала и завершения движения</a:t>
            </a:r>
          </a:p>
          <a:p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Идея этого принципа в том, что почти все движения начинаются медленно, набирают скорость и потом останавливаются тоже медленно.</a:t>
            </a:r>
          </a:p>
          <a:p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Например катание на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качелях,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движется быстрее, когда качели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ближе к земле, и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медленнее в наивысшей точке. </a:t>
            </a:r>
          </a:p>
          <a:p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Анимация выглядит более реалистичной, если содержит больше рисунков в начале и конце действия.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354C31-8522-4EC4-AAEA-8CF2A4385C3D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4189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Движения всех живых существ и множества объектов происходят не прямолинейно, а по дугам.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Отличный пример ходьба. При ходьбе одновременно начинается и подъём и перемещение стопы, а заканчивается опусканием и остановкой.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Движение стопы происходит по дуге. То же касается рук, ног, головы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 и вообще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всего тела.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есть идея этого принципа, что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движение, которое выполнено по дугам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будет выглядеть более натуральным и привлекательным.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354C31-8522-4EC4-AAEA-8CF2A4385C3D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8539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en-US" b="1" dirty="0" smtClean="0"/>
              <a:t>Дуги</a:t>
            </a:r>
            <a:endParaRPr lang="en-US" altLang="en-US" b="1" dirty="0" smtClean="0"/>
          </a:p>
          <a:p>
            <a:endParaRPr lang="ru-RU" altLang="en-US" b="1" dirty="0" smtClean="0"/>
          </a:p>
          <a:p>
            <a:r>
              <a:rPr lang="ru-RU" altLang="en-US" b="1" dirty="0" smtClean="0"/>
              <a:t>Есть несколько моментов</a:t>
            </a:r>
            <a:r>
              <a:rPr lang="ru-RU" altLang="en-US" b="1" baseline="0" dirty="0" smtClean="0"/>
              <a:t> для этого принципа</a:t>
            </a:r>
            <a:r>
              <a:rPr lang="lv-LV" altLang="en-US" b="1" baseline="0" dirty="0" smtClean="0"/>
              <a:t>:</a:t>
            </a:r>
            <a:endParaRPr lang="lv-LV" sz="1200" b="1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Чем быстрее движение, тем прямее дуга. То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есть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если сильно бросить, например, теннисный мяч, то мяч будет двигаться очень быстро, а потому искривление будет совсем не заметно, но искривление всё равно будет.  Если же игрок, например, в баскетбол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бросает мяч,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то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мяч движется медленнее, а значит дуга будет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заметна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 же никогда не стоит выходить за границы дуг!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следует выбирать подходящий угол для кривой, чтобы сделать движение наиболее верным</a:t>
            </a:r>
          </a:p>
          <a:p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 создании анимации, нужно постоянно следить за соблюдением этого принципа, чтоб избежать роботизированных движений и придать анимации плавность и реалистичность.</a:t>
            </a:r>
          </a:p>
          <a:p>
            <a:endParaRPr lang="en-US" altLang="en-US" b="1" dirty="0" smtClean="0"/>
          </a:p>
        </p:txBody>
      </p:sp>
      <p:sp>
        <p:nvSpPr>
          <p:cNvPr id="655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fld id="{1D65D4FE-712D-4FE6-89D1-0E94CF981E7A}" type="slidenum">
              <a:rPr lang="en-US" altLang="en-US">
                <a:latin typeface="Calibri" pitchFamily="34" charset="0"/>
              </a:rPr>
              <a:pPr/>
              <a:t>27</a:t>
            </a:fld>
            <a:endParaRPr lang="en-US" alt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7152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Вторичные действия</a:t>
            </a:r>
          </a:p>
          <a:p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Добавление вторичных действий к основному действию придает сцене больше жизни. </a:t>
            </a:r>
          </a:p>
          <a:p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Добавление вторичных действий к основному действию придает сцене больше жизни, и может помочь поддержать основные действия. Например персонаж ждёт кого-то прислонившись к чему-то. Если персонаж будет просто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стоять, это будет скучно. Можно добавить второстепенное действие, что персонаж делает руки крест на крест,  это обогащает анимацию делая её более выразительной.</a:t>
            </a:r>
          </a:p>
          <a:p>
            <a:endParaRPr lang="ru-RU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 не стоит забывать, дополнительные действия всегда подчиняется главному.</a:t>
            </a:r>
          </a:p>
          <a:p>
            <a:endParaRPr lang="ru-RU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 smtClean="0"/>
          </a:p>
          <a:p>
            <a:endParaRPr lang="ru-RU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354C31-8522-4EC4-AAEA-8CF2A4385C3D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96758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en-US" b="1" dirty="0" smtClean="0"/>
              <a:t>Расчёт времени и движения</a:t>
            </a:r>
            <a:r>
              <a:rPr lang="ru-RU" altLang="en-US" b="1" baseline="0" dirty="0" smtClean="0"/>
              <a:t> или </a:t>
            </a:r>
            <a:r>
              <a:rPr lang="ru-RU" altLang="en-US" b="1" baseline="0" dirty="0" err="1" smtClean="0"/>
              <a:t>тайминг</a:t>
            </a:r>
            <a:r>
              <a:rPr lang="ru-RU" altLang="en-US" b="1" baseline="0" dirty="0" smtClean="0"/>
              <a:t> </a:t>
            </a:r>
            <a:r>
              <a:rPr lang="ru-RU" altLang="en-US" b="0" baseline="0" dirty="0" smtClean="0"/>
              <a:t>э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 один из самых главных принципов профессиональной анимации. Можно учесть все правила и соблюсти все принципы, но если неверно рассчитан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тайминг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то анимация будет не реалистична.</a:t>
            </a:r>
          </a:p>
          <a:p>
            <a:pPr eaLnBrk="1" hangingPunct="1">
              <a:spcBef>
                <a:spcPct val="0"/>
              </a:spcBef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eaLnBrk="1" hangingPunct="1">
              <a:spcBef>
                <a:spcPct val="0"/>
              </a:spcBef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Два объекта, одинаковые по размеру и форме, могут казаться разными по весу, если менять хронометраж их движения. Это продемонстрированно на примере. 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Видно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что с верху и снизу происходят два одинаковых действия. Но, если присмотреться, то создаётся ощущение, что на втором рисунке, кубик по середине тяжелее того, что а первом рисунке. То происходит благодаря расчёту времени.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Чтобы придать тяжесть большому кубику на втором рисунке, маленькие кубики толкают его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медленнее, чем на первом рисунке. </a:t>
            </a:r>
            <a:endParaRPr lang="ru-RU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Настроение также передается скоростью движений персонажа. Подавленный персонаж движется очень вяло, а воодушевленный — достаточно энергично. 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этом суть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таймига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eaLnBrk="1" hangingPunct="1">
              <a:spcBef>
                <a:spcPct val="0"/>
              </a:spcBef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eaLnBrk="1" hangingPunct="1">
              <a:spcBef>
                <a:spcPct val="0"/>
              </a:spcBef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eaLnBrk="1" hangingPunct="1">
              <a:spcBef>
                <a:spcPct val="0"/>
              </a:spcBef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eaLnBrk="1" hangingPunct="1">
              <a:spcBef>
                <a:spcPct val="0"/>
              </a:spcBef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eaLnBrk="1" hangingPunct="1">
              <a:spcBef>
                <a:spcPct val="0"/>
              </a:spcBef>
            </a:pPr>
            <a:endParaRPr lang="ru-RU" altLang="en-US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eaLnBrk="1" hangingPunct="1">
              <a:spcBef>
                <a:spcPct val="0"/>
              </a:spcBef>
            </a:pPr>
            <a:endParaRPr lang="ru-RU" altLang="en-US" b="1" dirty="0" smtClean="0"/>
          </a:p>
        </p:txBody>
      </p:sp>
      <p:sp>
        <p:nvSpPr>
          <p:cNvPr id="604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fld id="{3F8E0F7D-DAC1-4233-BB27-46AF275FEE7F}" type="slidenum">
              <a:rPr lang="en-US" altLang="en-US">
                <a:latin typeface="Calibri" pitchFamily="34" charset="0"/>
              </a:rPr>
              <a:pPr/>
              <a:t>29</a:t>
            </a:fld>
            <a:endParaRPr lang="en-US" alt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622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Рисованная или традиционная анимация один из старейших и популярных видов анимации, а так же и самый сложный. 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этом виде используется  послойная техника: рисуются объекты и фоны на прозрачных плёнках, которые накладываются друг на друга.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Далее покадрово снимается каждое движение и после склеивания кадров получается иллюзия движения объектов. 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altLang="en-US" dirty="0" smtClean="0"/>
          </a:p>
          <a:p>
            <a:endParaRPr lang="ru-RU" altLang="en-US" dirty="0" smtClean="0"/>
          </a:p>
        </p:txBody>
      </p:sp>
      <p:sp>
        <p:nvSpPr>
          <p:cNvPr id="460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fld id="{AE758B6B-2E91-46E1-B462-B0EC73711346}" type="slidenum">
              <a:rPr lang="en-US" altLang="en-US">
                <a:latin typeface="Calibri" pitchFamily="34" charset="0"/>
              </a:rPr>
              <a:pPr/>
              <a:t>3</a:t>
            </a:fld>
            <a:endParaRPr lang="en-US" alt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75057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en-US" dirty="0" smtClean="0"/>
              <a:t>В</a:t>
            </a:r>
            <a:r>
              <a:rPr lang="ru-RU" altLang="en-US" baseline="0" dirty="0" smtClean="0"/>
              <a:t> анимации важно использовать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гиперболизацию - </a:t>
            </a:r>
            <a:r>
              <a:rPr lang="ru-RU" altLang="en-US" dirty="0" smtClean="0"/>
              <a:t>это преувеличение какого-либо свойства </a:t>
            </a:r>
            <a:r>
              <a:rPr lang="ru-RU" altLang="en-US" dirty="0" err="1" smtClean="0"/>
              <a:t>обьекта</a:t>
            </a:r>
            <a:r>
              <a:rPr lang="ru-RU" altLang="en-US" dirty="0" smtClean="0"/>
              <a:t>, явления или процесса. </a:t>
            </a:r>
          </a:p>
          <a:p>
            <a:pPr eaLnBrk="1" hangingPunct="1">
              <a:spcBef>
                <a:spcPct val="0"/>
              </a:spcBef>
            </a:pPr>
            <a:endParaRPr lang="ru-RU" altLang="en-US" dirty="0" smtClean="0"/>
          </a:p>
          <a:p>
            <a:pPr eaLnBrk="1" hangingPunct="1">
              <a:spcBef>
                <a:spcPct val="0"/>
              </a:spcBef>
            </a:pPr>
            <a:r>
              <a:rPr lang="ru-RU" altLang="en-US" dirty="0" smtClean="0"/>
              <a:t>Например</a:t>
            </a:r>
            <a:r>
              <a:rPr lang="ru-RU" altLang="en-US" baseline="0" dirty="0" smtClean="0"/>
              <a:t> на первой картинке изображён </a:t>
            </a:r>
            <a:r>
              <a:rPr lang="ru-RU" altLang="en-US" dirty="0" smtClean="0"/>
              <a:t>реалистичный гольфист, а справа карикатурный. </a:t>
            </a:r>
          </a:p>
          <a:p>
            <a:pPr eaLnBrk="1" hangingPunct="1">
              <a:spcBef>
                <a:spcPct val="0"/>
              </a:spcBef>
            </a:pPr>
            <a:r>
              <a:rPr lang="ru-RU" altLang="en-US" dirty="0" smtClean="0"/>
              <a:t>Так вот в анимации и мультфильмах гораздо выгоднее и интереснее будет смотреться карикатурный персонаж. </a:t>
            </a:r>
          </a:p>
          <a:p>
            <a:pPr eaLnBrk="1" hangingPunct="1">
              <a:spcBef>
                <a:spcPct val="0"/>
              </a:spcBef>
            </a:pPr>
            <a:endParaRPr lang="ru-RU" altLang="en-US" dirty="0" smtClean="0"/>
          </a:p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532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fld id="{D8264BD5-E0B0-4737-BDE1-A40138BB4480}" type="slidenum">
              <a:rPr lang="en-US" altLang="en-US">
                <a:latin typeface="Calibri" pitchFamily="34" charset="0"/>
              </a:rPr>
              <a:pPr/>
              <a:t>30</a:t>
            </a:fld>
            <a:endParaRPr lang="en-US" alt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571332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en-US" dirty="0" smtClean="0"/>
              <a:t>Персонаж должен не просто двигать конечностями при движении, а делать это максимально выразительно.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Важно преувеличивать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все действия, потому что таким образом, можно подчеркиваем главные черты персонажа.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542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fld id="{0AA0A4E2-2ED8-4B5B-BD2E-9FAE173FC10B}" type="slidenum">
              <a:rPr lang="en-US" altLang="en-US">
                <a:latin typeface="Calibri" pitchFamily="34" charset="0"/>
              </a:rPr>
              <a:pPr/>
              <a:t>31</a:t>
            </a:fld>
            <a:endParaRPr lang="en-US" alt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7230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Каждый раз, работая над анимационным персонажем, стройте его из основных форм. Если все сделать правильно, то персонаж будет выглядеть объемным, а не плоским.</a:t>
            </a:r>
            <a:endParaRPr lang="lv-LV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Каждый персонаж для классической анимации строится по определенной формуле, когда его можно разобрать на части.</a:t>
            </a:r>
          </a:p>
          <a:p>
            <a:endParaRPr lang="lv-LV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того, чтобы создать хорошего персонажа необходимо базовое знание академического рисунка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354C31-8522-4EC4-AAEA-8CF2A4385C3D}" type="slidenum">
              <a:rPr lang="en-US" altLang="en-US" smtClean="0"/>
              <a:pPr>
                <a:defRPr/>
              </a:pPr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74523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Все персонажи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должны быть привлекательными  не зависимо от того какую роль они играют</a:t>
            </a:r>
            <a:r>
              <a:rPr lang="lv-L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lv-LV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злодея, мамонта, динозавра или лампа, во всех должна присутствовать привлекательность.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Сделать персонаж привлекательным совсем не означает сделать его милым. Суть этого принципа в том, что д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аже несимпатичный внешне персонаж должен вызывать симпатию или негатив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тоесть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зритель не должен быть без различным к героям.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Есть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пару правил для этого принципа</a:t>
            </a:r>
            <a:r>
              <a:rPr lang="lv-LV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для симпатичных персонажей нужно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использовать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симметричные лица как правило эффективны.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ассиметричные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лица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можно сделать привлекательными через выразительные позы или дизайн персонажей.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354C31-8522-4EC4-AAEA-8CF2A4385C3D}" type="slidenum">
              <a:rPr lang="en-US" altLang="en-US" smtClean="0"/>
              <a:pPr>
                <a:defRPr/>
              </a:pPr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432955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Стоит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не забывать что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 принципов анимации названы принципами, а не законами не просто так.</a:t>
            </a:r>
          </a:p>
          <a:p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 есть это не рамки, </a:t>
            </a:r>
            <a:r>
              <a:rPr lang="ru-RU" sz="1200" b="0" i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принципы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которые описывают как восприятие человека.</a:t>
            </a:r>
          </a:p>
          <a:p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принципы не обязательно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соблюдать и штамповать по шаблону, стоит развиваться, пробовать и вынести для себя что тут можно использовать на сегодняшний день.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354C31-8522-4EC4-AAEA-8CF2A4385C3D}" type="slidenum">
              <a:rPr lang="en-US" altLang="en-US" smtClean="0"/>
              <a:pPr>
                <a:defRPr/>
              </a:pPr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069127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354C31-8522-4EC4-AAEA-8CF2A4385C3D}" type="slidenum">
              <a:rPr lang="en-US" altLang="en-US" smtClean="0"/>
              <a:pPr>
                <a:defRPr/>
              </a:pPr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81070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en-US" dirty="0" smtClean="0"/>
              <a:t>Суть  перекладной</a:t>
            </a:r>
            <a:r>
              <a:rPr lang="ru-RU" altLang="en-US" baseline="0" dirty="0" smtClean="0"/>
              <a:t> анимации </a:t>
            </a:r>
            <a:r>
              <a:rPr lang="ru-RU" altLang="en-US" dirty="0" smtClean="0"/>
              <a:t>в том, что нарисованный на картоне или бумаге объект режется на отдельные кусочки и эти кусочки передвигаются от кадра к кадру. Отсюда и название этой анимации! </a:t>
            </a:r>
          </a:p>
          <a:p>
            <a:endParaRPr lang="ru-RU" altLang="en-US" dirty="0" smtClean="0"/>
          </a:p>
          <a:p>
            <a:r>
              <a:rPr lang="ru-RU" altLang="en-US" dirty="0" smtClean="0"/>
              <a:t>Многие считают такую анимацию примитивной, но в умелых руках такие мультфильмы могут получиться очень интересными. </a:t>
            </a:r>
          </a:p>
          <a:p>
            <a:r>
              <a:rPr lang="ru-RU" altLang="en-US" dirty="0" smtClean="0"/>
              <a:t>Одним из самых ярких примеров перекладной анимации,</a:t>
            </a:r>
            <a:r>
              <a:rPr lang="ru-RU" altLang="en-US" baseline="0" dirty="0" smtClean="0"/>
              <a:t> который знаком многим, это мультфильм </a:t>
            </a:r>
            <a:r>
              <a:rPr lang="ru-RU" altLang="en-US" dirty="0" smtClean="0"/>
              <a:t>"Ежик в Тумане"</a:t>
            </a:r>
          </a:p>
          <a:p>
            <a:endParaRPr lang="en-US" altLang="en-US" dirty="0" smtClean="0"/>
          </a:p>
        </p:txBody>
      </p:sp>
      <p:sp>
        <p:nvSpPr>
          <p:cNvPr id="471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fld id="{C55D514A-1361-4497-8E0E-CDCE8E80669E}" type="slidenum">
              <a:rPr lang="en-US" altLang="en-US">
                <a:latin typeface="Calibri" pitchFamily="34" charset="0"/>
              </a:rPr>
              <a:pPr/>
              <a:t>4</a:t>
            </a:fld>
            <a:endParaRPr lang="en-US" alt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6073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кукольной анимации все куклы и декорации изготавливаются вручную, что делает эту анимацию дорогой 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Однако такой вид анимации очень популярен даже сегодня. Существуют такие популярные мультфильмы как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lv-LV" altLang="en-US" dirty="0" smtClean="0"/>
              <a:t>„</a:t>
            </a:r>
            <a:r>
              <a:rPr lang="ru-RU" altLang="en-US" dirty="0" err="1" smtClean="0"/>
              <a:t>Коралина</a:t>
            </a:r>
            <a:r>
              <a:rPr lang="ru-RU" altLang="en-US" dirty="0" smtClean="0"/>
              <a:t> в Стране Кошмаров</a:t>
            </a:r>
            <a:r>
              <a:rPr lang="lv-LV" altLang="en-US" dirty="0" smtClean="0"/>
              <a:t>”</a:t>
            </a:r>
            <a:r>
              <a:rPr lang="ru-RU" altLang="en-US" dirty="0" smtClean="0"/>
              <a:t> (2009),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altLang="en-US" baseline="0" dirty="0" smtClean="0"/>
              <a:t> </a:t>
            </a:r>
            <a:r>
              <a:rPr lang="lv-LV" altLang="en-US" dirty="0" err="1" smtClean="0"/>
              <a:t>Кошмар</a:t>
            </a:r>
            <a:r>
              <a:rPr lang="lv-LV" altLang="en-US" dirty="0" smtClean="0"/>
              <a:t> </a:t>
            </a:r>
            <a:r>
              <a:rPr lang="lv-LV" altLang="en-US" dirty="0" err="1" smtClean="0"/>
              <a:t>перед</a:t>
            </a:r>
            <a:r>
              <a:rPr lang="lv-LV" altLang="en-US" dirty="0" smtClean="0"/>
              <a:t> </a:t>
            </a:r>
            <a:r>
              <a:rPr lang="lv-LV" altLang="en-US" dirty="0" err="1" smtClean="0"/>
              <a:t>Рождеством</a:t>
            </a:r>
            <a:r>
              <a:rPr lang="lv-LV" altLang="en-US" dirty="0" smtClean="0"/>
              <a:t>”, </a:t>
            </a:r>
            <a:r>
              <a:rPr lang="lv-L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(1993), </a:t>
            </a:r>
            <a:endParaRPr lang="ru-RU" altLang="en-US" dirty="0" smtClean="0"/>
          </a:p>
          <a:p>
            <a:pPr marL="171450" indent="-171450">
              <a:buFont typeface="Arial" pitchFamily="34" charset="0"/>
              <a:buChar char="•"/>
            </a:pPr>
            <a:r>
              <a:rPr lang="lv-LV" altLang="en-US" dirty="0" smtClean="0"/>
              <a:t>„</a:t>
            </a:r>
            <a:r>
              <a:rPr lang="lv-LV" altLang="en-US" dirty="0" err="1" smtClean="0"/>
              <a:t>Крокодил</a:t>
            </a:r>
            <a:r>
              <a:rPr lang="lv-LV" altLang="en-US" dirty="0" smtClean="0"/>
              <a:t> </a:t>
            </a:r>
            <a:r>
              <a:rPr lang="lv-LV" altLang="en-US" dirty="0" err="1" smtClean="0"/>
              <a:t>Гена</a:t>
            </a:r>
            <a:r>
              <a:rPr lang="lv-LV" altLang="en-US" dirty="0" smtClean="0"/>
              <a:t>” (1969) </a:t>
            </a:r>
            <a:endParaRPr lang="ru-RU" altLang="en-US" dirty="0" smtClean="0"/>
          </a:p>
          <a:p>
            <a:pPr marL="171450" indent="-171450">
              <a:buFont typeface="Arial" pitchFamily="34" charset="0"/>
              <a:buChar char="•"/>
            </a:pPr>
            <a:r>
              <a:rPr lang="ru-RU" altLang="en-US" dirty="0" smtClean="0"/>
              <a:t>и многие другие</a:t>
            </a:r>
            <a:endParaRPr lang="en-US" altLang="en-US" dirty="0" smtClean="0"/>
          </a:p>
        </p:txBody>
      </p:sp>
      <p:sp>
        <p:nvSpPr>
          <p:cNvPr id="481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fld id="{5A7064ED-954A-44B3-989B-ECF40619E314}" type="slidenum">
              <a:rPr lang="en-US" altLang="en-US">
                <a:latin typeface="Calibri" pitchFamily="34" charset="0"/>
              </a:rPr>
              <a:pPr/>
              <a:t>5</a:t>
            </a:fld>
            <a:endParaRPr lang="en-US" alt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7043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Кукольная анимация использует стоп-кадровую технику (принято называть „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Stop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Motion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).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Такая техника не требует знания специальных программ и умения рисовать, поэтому при желании попробовать сделать собственную анимацию, Я советую начать работать именно с этой техники. Идея этой техники это покадровое движение объекта, которое снимается на фотоаппарат, в результате которого получается серия фотографий.  В этих фотографиях объект меняет свое положение и создается иллюзия движения.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354C31-8522-4EC4-AAEA-8CF2A4385C3D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42855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Вот пример кукольной анимации. В качестве сцены и объекта использовался конструктор –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лего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того чтобы создать эту анимацию потребовалось 45 кадров.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354C31-8522-4EC4-AAEA-8CF2A4385C3D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13080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Ещё один пример анимации, где персонаж демонстрирует походку и приветствие.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Здесь потребовалось 39 кадров.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354C31-8522-4EC4-AAEA-8CF2A4385C3D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23726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Компьютерная анимация - 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анимация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которая создаётся при помощи компьютера.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Существуют такие методы как</a:t>
            </a:r>
            <a:r>
              <a:rPr lang="lv-LV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Анимация по ключевым кадрам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Расстановка ключевых кадров производится аниматором, а промежуточные кадры генерирует специальная программа. </a:t>
            </a:r>
            <a:r>
              <a:rPr lang="lv-LV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Запись движения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Датчики прикрепляются на живого актера и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его движения передаются на компьютер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итоге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анимационные модели оживают.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Процедурная анимация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Процедурная это когда все части тела это отдельными спрайты, к которым устанавливаются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правила, законам и ограничениям. Идея такой анимации интересна тем, что каждое движение, по сути, всегда уникально.</a:t>
            </a:r>
            <a:r>
              <a:rPr lang="lv-LV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lv-LV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Программируемая анимация</a:t>
            </a:r>
            <a:endParaRPr lang="lv-LV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Программируемая анимация - применяется в основном при создании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flash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-сайтов и приложений, а так же</a:t>
            </a:r>
            <a:r>
              <a:rPr lang="lv-LV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презентаций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354C31-8522-4EC4-AAEA-8CF2A4385C3D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716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altLang="en-US">
              <a:cs typeface="+mn-cs"/>
            </a:endParaRPr>
          </a:p>
        </p:txBody>
      </p:sp>
      <p:sp>
        <p:nvSpPr>
          <p:cNvPr id="5" name="Rectangle 18"/>
          <p:cNvSpPr>
            <a:spLocks noChangeArrowheads="1"/>
          </p:cNvSpPr>
          <p:nvPr/>
        </p:nvSpPr>
        <p:spPr bwMode="white">
          <a:xfrm>
            <a:off x="8991600" y="3175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altLang="en-US">
              <a:cs typeface="+mn-cs"/>
            </a:endParaRPr>
          </a:p>
        </p:txBody>
      </p:sp>
      <p:sp>
        <p:nvSpPr>
          <p:cNvPr id="6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altLang="en-US">
              <a:cs typeface="+mn-cs"/>
            </a:endParaRPr>
          </a:p>
        </p:txBody>
      </p:sp>
      <p:sp>
        <p:nvSpPr>
          <p:cNvPr id="7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altLang="en-US">
              <a:cs typeface="+mn-cs"/>
            </a:endParaRP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Straight Connector 6"/>
          <p:cNvSpPr>
            <a:spLocks noChangeShapeType="1"/>
          </p:cNvSpPr>
          <p:nvPr/>
        </p:nvSpPr>
        <p:spPr bwMode="auto">
          <a:xfrm>
            <a:off x="155575" y="241935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3" name="Oval 23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Oval 24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95ACEA-F8E5-4FF2-8056-CDC2D8D289B5}" type="datetime1">
              <a:rPr lang="en-US"/>
              <a:pPr>
                <a:defRPr/>
              </a:pPr>
              <a:t>4/14/2016</a:t>
            </a:fld>
            <a:endParaRPr lang="en-US"/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BDB7AC3-F482-4E11-AEF2-B4BC863D19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33992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532C38-A230-4FA7-9386-049CD887408E}" type="datetime1">
              <a:rPr lang="en-US"/>
              <a:pPr>
                <a:defRPr/>
              </a:pPr>
              <a:t>4/14/2016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1EEA211-B35D-4446-87EA-B8966EBD4F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20090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altLang="en-US">
              <a:cs typeface="+mn-cs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altLang="en-US">
              <a:cs typeface="+mn-cs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altLang="en-US">
              <a:cs typeface="+mn-cs"/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altLang="en-US">
              <a:cs typeface="+mn-cs"/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0" name="Straight Connector 12"/>
          <p:cNvSpPr>
            <a:spLocks noChangeShapeType="1"/>
          </p:cNvSpPr>
          <p:nvPr/>
        </p:nvSpPr>
        <p:spPr bwMode="auto">
          <a:xfrm rot="5400000">
            <a:off x="4021137" y="3278188"/>
            <a:ext cx="6245225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Oval 13"/>
          <p:cNvSpPr/>
          <p:nvPr/>
        </p:nvSpPr>
        <p:spPr>
          <a:xfrm>
            <a:off x="6838950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Oval 14"/>
          <p:cNvSpPr/>
          <p:nvPr/>
        </p:nvSpPr>
        <p:spPr>
          <a:xfrm>
            <a:off x="6934200" y="3021013"/>
            <a:ext cx="420688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915150" y="3009900"/>
            <a:ext cx="457200" cy="4413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7496ED8-F36F-47C8-815A-7832D46112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2940A5-82C9-482B-82E2-1005EA39CF49}" type="datetime1">
              <a:rPr lang="en-US"/>
              <a:pPr>
                <a:defRPr/>
              </a:pPr>
              <a:t>4/14/2016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7389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59241B-B233-459C-91BE-B7D966922F6C}" type="datetime1">
              <a:rPr lang="en-US"/>
              <a:pPr>
                <a:defRPr/>
              </a:pPr>
              <a:t>4/14/2016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2450" y="1027113"/>
            <a:ext cx="457200" cy="4413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1C69F55-4395-4831-BF51-0AEC0BEC24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36857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altLang="en-US">
              <a:cs typeface="+mn-cs"/>
            </a:endParaRPr>
          </a:p>
        </p:txBody>
      </p:sp>
      <p:sp>
        <p:nvSpPr>
          <p:cNvPr id="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altLang="en-US">
              <a:cs typeface="+mn-cs"/>
            </a:endParaRPr>
          </a:p>
        </p:txBody>
      </p:sp>
      <p:sp>
        <p:nvSpPr>
          <p:cNvPr id="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altLang="en-US">
              <a:cs typeface="+mn-cs"/>
            </a:endParaRPr>
          </a:p>
        </p:txBody>
      </p:sp>
      <p:sp>
        <p:nvSpPr>
          <p:cNvPr id="7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altLang="en-US">
              <a:cs typeface="+mn-cs"/>
            </a:endParaRPr>
          </a:p>
        </p:txBody>
      </p:sp>
      <p:sp>
        <p:nvSpPr>
          <p:cNvPr id="8" name="Rectangle 18"/>
          <p:cNvSpPr>
            <a:spLocks noChangeArrowheads="1"/>
          </p:cNvSpPr>
          <p:nvPr/>
        </p:nvSpPr>
        <p:spPr bwMode="white">
          <a:xfrm>
            <a:off x="152400" y="2286000"/>
            <a:ext cx="8832850" cy="304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altLang="en-US">
              <a:cs typeface="+mn-cs"/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155575" y="142875"/>
            <a:ext cx="8832850" cy="21399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altLang="en-US">
              <a:cs typeface="+mn-cs"/>
            </a:endParaRPr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2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3" name="Oval 9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Oval 10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427121-E65F-413D-9E6D-346B3375622A}" type="datetime1">
              <a:rPr lang="en-US"/>
              <a:pPr>
                <a:defRPr/>
              </a:pPr>
              <a:t>4/14/2016</a:t>
            </a:fld>
            <a:endParaRPr lang="en-US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11C406E-7E20-4829-B268-53F47696B9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11634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7"/>
          <p:cNvSpPr>
            <a:spLocks noChangeShapeType="1"/>
          </p:cNvSpPr>
          <p:nvPr/>
        </p:nvSpPr>
        <p:spPr bwMode="auto">
          <a:xfrm flipV="1">
            <a:off x="4562475" y="1576388"/>
            <a:ext cx="9525" cy="4818062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10325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3DA62B-1509-4530-8FF3-87BEE1D81F6A}" type="datetime1">
              <a:rPr lang="en-US"/>
              <a:pPr>
                <a:defRPr/>
              </a:pPr>
              <a:t>4/14/2016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461331F-78AF-43DF-8029-4E35BDFF68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01019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825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altLang="en-US">
              <a:cs typeface="+mn-cs"/>
            </a:endParaRPr>
          </a:p>
        </p:txBody>
      </p:sp>
      <p:sp>
        <p:nvSpPr>
          <p:cNvPr id="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altLang="en-US">
              <a:cs typeface="+mn-cs"/>
            </a:endParaRPr>
          </a:p>
        </p:txBody>
      </p:sp>
      <p:sp>
        <p:nvSpPr>
          <p:cNvPr id="10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altLang="en-US">
              <a:cs typeface="+mn-cs"/>
            </a:endParaRPr>
          </a:p>
        </p:txBody>
      </p:sp>
      <p:sp>
        <p:nvSpPr>
          <p:cNvPr id="11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altLang="en-US">
              <a:cs typeface="+mn-cs"/>
            </a:endParaRPr>
          </a:p>
        </p:txBody>
      </p:sp>
      <p:sp>
        <p:nvSpPr>
          <p:cNvPr id="12" name="Rectangle 10"/>
          <p:cNvSpPr/>
          <p:nvPr/>
        </p:nvSpPr>
        <p:spPr>
          <a:xfrm>
            <a:off x="152400" y="1371600"/>
            <a:ext cx="8832850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Rectangle 21"/>
          <p:cNvSpPr>
            <a:spLocks noChangeArrowheads="1"/>
          </p:cNvSpPr>
          <p:nvPr/>
        </p:nvSpPr>
        <p:spPr bwMode="auto">
          <a:xfrm>
            <a:off x="146050" y="6391275"/>
            <a:ext cx="8832850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4" name="Straight Connector 14"/>
          <p:cNvSpPr>
            <a:spLocks noChangeShapeType="1"/>
          </p:cNvSpPr>
          <p:nvPr/>
        </p:nvSpPr>
        <p:spPr bwMode="auto">
          <a:xfrm>
            <a:off x="152400" y="1279525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5" name="Rectangle 17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6" name="Oval 24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Oval 26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F3C2F-111F-40EE-B628-CA5EC1F70425}" type="datetime1">
              <a:rPr lang="en-US"/>
              <a:pPr>
                <a:defRPr/>
              </a:pPr>
              <a:t>4/14/2016</a:t>
            </a:fld>
            <a:endParaRPr lang="en-US"/>
          </a:p>
        </p:txBody>
      </p:sp>
      <p:sp>
        <p:nvSpPr>
          <p:cNvPr id="1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10325"/>
            <a:ext cx="358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988"/>
            <a:ext cx="457200" cy="4413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6C9398C-6563-47F4-8E1D-5CAF1C50AD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0926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5750A-47E4-45E6-8451-A5730A46372E}" type="datetime1">
              <a:rPr lang="en-US"/>
              <a:pPr>
                <a:defRPr/>
              </a:pPr>
              <a:t>4/14/2016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638"/>
            <a:ext cx="457200" cy="4413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18BB8E1-104E-4658-9747-182A646952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836672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altLang="en-US">
              <a:cs typeface="+mn-cs"/>
            </a:endParaRP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altLang="en-US">
              <a:cs typeface="+mn-cs"/>
            </a:endParaRPr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altLang="en-US">
              <a:cs typeface="+mn-cs"/>
            </a:endParaRP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altLang="en-US">
              <a:cs typeface="+mn-cs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52400" y="15875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325362-A090-4D82-8E85-B0497C9A4EB5}" type="datetime1">
              <a:rPr lang="en-US"/>
              <a:pPr>
                <a:defRPr/>
              </a:pPr>
              <a:t>4/14/2016</a:t>
            </a:fld>
            <a:endParaRPr lang="en-US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5"/>
          </a:xfrm>
        </p:spPr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7F416F7-BF6F-4FFB-B6CE-B5159B23B3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2306835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152400" y="152400"/>
            <a:ext cx="8832850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altLang="en-US">
              <a:cs typeface="+mn-cs"/>
            </a:endParaRPr>
          </a:p>
        </p:txBody>
      </p:sp>
      <p:sp>
        <p:nvSpPr>
          <p:cNvPr id="7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altLang="en-US">
              <a:cs typeface="+mn-cs"/>
            </a:endParaRPr>
          </a:p>
        </p:txBody>
      </p:sp>
      <p:sp>
        <p:nvSpPr>
          <p:cNvPr id="8" name="Rectangle 15"/>
          <p:cNvSpPr>
            <a:spLocks noChangeArrowheads="1"/>
          </p:cNvSpPr>
          <p:nvPr/>
        </p:nvSpPr>
        <p:spPr bwMode="white">
          <a:xfrm>
            <a:off x="0" y="0"/>
            <a:ext cx="9144000" cy="1190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altLang="en-US">
              <a:cs typeface="+mn-cs"/>
            </a:endParaRPr>
          </a:p>
        </p:txBody>
      </p:sp>
      <p:sp>
        <p:nvSpPr>
          <p:cNvPr id="9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altLang="en-US">
              <a:cs typeface="+mn-cs"/>
            </a:endParaRPr>
          </a:p>
        </p:txBody>
      </p:sp>
      <p:sp>
        <p:nvSpPr>
          <p:cNvPr id="10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2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3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Oval 10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Rectangle 20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876E383-381E-4A56-8187-E82C50412B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9F776F-3546-48C7-AF0C-2CEAF67BF75B}" type="datetime1">
              <a:rPr lang="en-US"/>
              <a:pPr>
                <a:defRPr/>
              </a:pPr>
              <a:t>4/14/2016</a:t>
            </a:fld>
            <a:endParaRPr lang="en-US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382963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5379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altLang="en-US">
              <a:cs typeface="+mn-cs"/>
            </a:endParaRPr>
          </a:p>
        </p:txBody>
      </p:sp>
      <p:sp>
        <p:nvSpPr>
          <p:cNvPr id="7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altLang="en-US">
              <a:cs typeface="+mn-cs"/>
            </a:endParaRPr>
          </a:p>
        </p:txBody>
      </p:sp>
      <p:sp>
        <p:nvSpPr>
          <p:cNvPr id="8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altLang="en-US">
              <a:cs typeface="+mn-cs"/>
            </a:endParaRPr>
          </a:p>
        </p:txBody>
      </p:sp>
      <p:sp>
        <p:nvSpPr>
          <p:cNvPr id="9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altLang="en-US">
              <a:cs typeface="+mn-cs"/>
            </a:endParaRPr>
          </a:p>
        </p:txBody>
      </p:sp>
      <p:sp>
        <p:nvSpPr>
          <p:cNvPr id="10" name="Rectangle 19"/>
          <p:cNvSpPr>
            <a:spLocks noChangeArrowheads="1"/>
          </p:cNvSpPr>
          <p:nvPr/>
        </p:nvSpPr>
        <p:spPr bwMode="auto">
          <a:xfrm>
            <a:off x="152400" y="152400"/>
            <a:ext cx="8832850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3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Oval 12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Rectangle 21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D0DCE18-9636-4C7C-BE5C-7F52A453DD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1"/>
          </p:nvPr>
        </p:nvSpPr>
        <p:spPr>
          <a:xfrm>
            <a:off x="5788025" y="6405563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E34B48-024B-4C0F-9660-ADB58C655CD2}" type="datetime1">
              <a:rPr lang="en-US"/>
              <a:pPr>
                <a:defRPr/>
              </a:pPr>
              <a:t>4/14/2016</a:t>
            </a:fld>
            <a:endParaRPr lang="en-US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584575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62563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altLang="en-US">
              <a:cs typeface="+mn-cs"/>
            </a:endParaRPr>
          </a:p>
        </p:txBody>
      </p:sp>
      <p:sp>
        <p:nvSpPr>
          <p:cNvPr id="1027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8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altLang="en-US">
              <a:cs typeface="+mn-cs"/>
            </a:endParaRPr>
          </a:p>
        </p:txBody>
      </p:sp>
      <p:sp>
        <p:nvSpPr>
          <p:cNvPr id="102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altLang="en-US">
              <a:cs typeface="+mn-cs"/>
            </a:endParaRPr>
          </a:p>
        </p:txBody>
      </p:sp>
      <p:sp>
        <p:nvSpPr>
          <p:cNvPr id="102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altLang="en-US">
              <a:cs typeface="+mn-cs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5563"/>
            <a:ext cx="3044825" cy="3651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F6287AD-780C-4EB7-B1B9-312362B7ACB1}" type="datetime1">
              <a:rPr lang="en-US"/>
              <a:pPr>
                <a:defRPr/>
              </a:pPr>
              <a:t>4/14/2016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325"/>
            <a:ext cx="3581400" cy="366713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350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39813"/>
            <a:ext cx="457200" cy="441325"/>
          </a:xfrm>
          <a:prstGeom prst="rect">
            <a:avLst/>
          </a:prstGeom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sz="1600" smtClean="0">
                <a:solidFill>
                  <a:srgbClr val="AB2627"/>
                </a:solidFill>
              </a:defRPr>
            </a:lvl1pPr>
          </a:lstStyle>
          <a:p>
            <a:pPr>
              <a:defRPr/>
            </a:pPr>
            <a:fld id="{16294E51-B085-4351-B84D-D4C4E6C59A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8" name="Title Placeholder 21"/>
          <p:cNvSpPr>
            <a:spLocks noGrp="1"/>
          </p:cNvSpPr>
          <p:nvPr>
            <p:ph type="title"/>
          </p:nvPr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9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301625" y="1524000"/>
            <a:ext cx="8534400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ransition spd="slow"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AB2627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AB2627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AB2627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AB2627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AB2627"/>
          </a:solidFill>
          <a:latin typeface="Georgia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AB2627"/>
          </a:solidFill>
          <a:latin typeface="Georgia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AB2627"/>
          </a:solidFill>
          <a:latin typeface="Georgia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AB2627"/>
          </a:solidFill>
          <a:latin typeface="Georgia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AB2627"/>
          </a:solidFill>
          <a:latin typeface="Georgia" pitchFamily="18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C32D2E"/>
        </a:buClr>
        <a:buSzPct val="75000"/>
        <a:buFont typeface="Wingdings 2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84AA33"/>
        </a:buClr>
        <a:buSzPct val="70000"/>
        <a:buFont typeface="Wingdings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964305"/>
        </a:buClr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hyperlink" Target="2_animacija.gif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hyperlink" Target="5_animacija.gif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hyperlink" Target="1_animacija.gif" TargetMode="Externa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hyperlink" Target="3_animacija.gif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hyperlink" Target="6_animacija.gif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hyperlink" Target="4_animacija.gi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2841625"/>
          </a:xfrm>
        </p:spPr>
        <p:txBody>
          <a:bodyPr/>
          <a:lstStyle/>
          <a:p>
            <a:pPr eaLnBrk="1" hangingPunct="1">
              <a:defRPr/>
            </a:pPr>
            <a:r>
              <a:rPr lang="lv-LV" sz="2000" dirty="0">
                <a:solidFill>
                  <a:schemeClr val="tx1"/>
                </a:solidFill>
              </a:rPr>
              <a:t>DAUGAVPILS UNIVERSITĀTE</a:t>
            </a:r>
            <a:endParaRPr lang="en-US" sz="2000" dirty="0">
              <a:solidFill>
                <a:schemeClr val="tx1"/>
              </a:solidFill>
            </a:endParaRPr>
          </a:p>
          <a:p>
            <a:pPr eaLnBrk="1" hangingPunct="1">
              <a:defRPr/>
            </a:pPr>
            <a:r>
              <a:rPr lang="lv-LV" sz="2000" cap="none" dirty="0">
                <a:solidFill>
                  <a:schemeClr val="tx1"/>
                </a:solidFill>
              </a:rPr>
              <a:t>Informācijas tehnoloģijās</a:t>
            </a:r>
            <a:endParaRPr lang="en-US" sz="2000" cap="none" dirty="0">
              <a:solidFill>
                <a:schemeClr val="tx1"/>
              </a:solidFill>
            </a:endParaRPr>
          </a:p>
          <a:p>
            <a:pPr eaLnBrk="1" hangingPunct="1">
              <a:defRPr/>
            </a:pPr>
            <a:endParaRPr lang="en-US" sz="2000" dirty="0" smtClean="0">
              <a:solidFill>
                <a:schemeClr val="tx1"/>
              </a:solidFill>
            </a:endParaRPr>
          </a:p>
          <a:p>
            <a:pPr eaLnBrk="1" hangingPunct="1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eaLnBrk="1" hangingPunct="1">
              <a:defRPr/>
            </a:pPr>
            <a:endParaRPr lang="en-US" sz="2000" dirty="0" smtClean="0">
              <a:solidFill>
                <a:schemeClr val="tx1"/>
              </a:solidFill>
            </a:endParaRPr>
          </a:p>
          <a:p>
            <a:pPr eaLnBrk="1" hangingPunct="1">
              <a:defRPr/>
            </a:pPr>
            <a:endParaRPr lang="en-US" sz="2000" dirty="0" smtClean="0">
              <a:solidFill>
                <a:schemeClr val="tx1"/>
              </a:solidFill>
            </a:endParaRPr>
          </a:p>
          <a:p>
            <a:pPr eaLnBrk="1" hangingPunct="1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eaLnBrk="1" hangingPunct="1">
              <a:defRPr/>
            </a:pPr>
            <a:endParaRPr lang="en-US" sz="2000" dirty="0" smtClean="0">
              <a:solidFill>
                <a:schemeClr val="tx1"/>
              </a:solidFill>
            </a:endParaRPr>
          </a:p>
          <a:p>
            <a:pPr eaLnBrk="1" hangingPunct="1">
              <a:defRPr/>
            </a:pPr>
            <a:r>
              <a:rPr lang="lv-LV" sz="2000" dirty="0" smtClean="0">
                <a:solidFill>
                  <a:schemeClr val="tx1"/>
                </a:solidFill>
              </a:rPr>
              <a:t>Viktorija </a:t>
            </a:r>
            <a:r>
              <a:rPr lang="lv-LV" sz="2000" dirty="0" err="1">
                <a:solidFill>
                  <a:schemeClr val="tx1"/>
                </a:solidFill>
              </a:rPr>
              <a:t>Bulvane</a:t>
            </a:r>
            <a:endParaRPr lang="en-US" sz="2000" dirty="0">
              <a:solidFill>
                <a:schemeClr val="tx1"/>
              </a:solidFill>
            </a:endParaRPr>
          </a:p>
          <a:p>
            <a:pPr eaLnBrk="1" hangingPunct="1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lv-LV" sz="4400" dirty="0">
                <a:solidFill>
                  <a:schemeClr val="accent3">
                    <a:shade val="75000"/>
                  </a:schemeClr>
                </a:solidFill>
              </a:rPr>
              <a:t>Klasiskas animācijas principi mūsdienu izklaides industrijā</a:t>
            </a:r>
          </a:p>
        </p:txBody>
      </p:sp>
      <p:pic>
        <p:nvPicPr>
          <p:cNvPr id="4" name="Picture 3" descr="C:\Users\User\Desktop\larg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4750" y="3702050"/>
            <a:ext cx="1793875" cy="1887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lv-LV" b="1" dirty="0" smtClean="0"/>
              <a:t>Kombinēta animācija</a:t>
            </a:r>
            <a:endParaRPr lang="en-US" b="1" dirty="0"/>
          </a:p>
        </p:txBody>
      </p:sp>
      <p:sp>
        <p:nvSpPr>
          <p:cNvPr id="23555" name="Объект 2"/>
          <p:cNvSpPr>
            <a:spLocks noGrp="1"/>
          </p:cNvSpPr>
          <p:nvPr>
            <p:ph sz="quarter" idx="1"/>
          </p:nvPr>
        </p:nvSpPr>
        <p:spPr>
          <a:xfrm>
            <a:off x="301625" y="1475294"/>
            <a:ext cx="8504238" cy="2045841"/>
          </a:xfrm>
        </p:spPr>
        <p:txBody>
          <a:bodyPr/>
          <a:lstStyle/>
          <a:p>
            <a:r>
              <a:rPr lang="lv-LV" altLang="en-US" dirty="0" smtClean="0"/>
              <a:t>Jebkura animācijas veida apvienošana ar videofilmu. </a:t>
            </a:r>
          </a:p>
          <a:p>
            <a:pPr marL="0" indent="0">
              <a:buFont typeface="Wingdings 2" pitchFamily="18" charset="2"/>
              <a:buNone/>
            </a:pPr>
            <a:r>
              <a:rPr lang="lv-LV" altLang="en-US" dirty="0" smtClean="0"/>
              <a:t>Vispirms filmē kadrus ar reāliem aktieriem un dekorācijām, pēc tām kadrā pievieno multiplikācijas varoņus un dekorācijas.</a:t>
            </a:r>
          </a:p>
        </p:txBody>
      </p:sp>
      <p:sp>
        <p:nvSpPr>
          <p:cNvPr id="23556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fld id="{FFC0F41B-D2CA-490F-A0BE-AAA4E9681FC8}" type="slidenum">
              <a:rPr lang="en-US" altLang="en-US">
                <a:solidFill>
                  <a:srgbClr val="AB2627"/>
                </a:solidFill>
              </a:rPr>
              <a:pPr/>
              <a:t>10</a:t>
            </a:fld>
            <a:endParaRPr lang="en-US" altLang="en-US">
              <a:solidFill>
                <a:srgbClr val="AB2627"/>
              </a:solidFill>
            </a:endParaRPr>
          </a:p>
        </p:txBody>
      </p:sp>
      <p:pic>
        <p:nvPicPr>
          <p:cNvPr id="7680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619" y="3363728"/>
            <a:ext cx="3986094" cy="22431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7680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32" y="3356992"/>
            <a:ext cx="3986094" cy="22431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301625" y="5622339"/>
            <a:ext cx="8534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pPr eaLnBrk="1" hangingPunct="1"/>
            <a:r>
              <a:rPr lang="lv-LV" sz="2400" i="1" dirty="0"/>
              <a:t>Multfilmas </a:t>
            </a:r>
            <a:r>
              <a:rPr lang="lv-LV" sz="2400" i="1" dirty="0" smtClean="0"/>
              <a:t>«</a:t>
            </a:r>
            <a:r>
              <a:rPr lang="en-US" altLang="en-US" sz="2400" i="1" dirty="0" err="1"/>
              <a:t>Kurš</a:t>
            </a:r>
            <a:r>
              <a:rPr lang="en-US" altLang="en-US" sz="2400" i="1" dirty="0"/>
              <a:t> </a:t>
            </a:r>
            <a:r>
              <a:rPr lang="en-US" altLang="en-US" sz="2400" i="1" dirty="0" err="1"/>
              <a:t>iegāza</a:t>
            </a:r>
            <a:r>
              <a:rPr lang="en-US" altLang="en-US" sz="2400" i="1" dirty="0"/>
              <a:t> </a:t>
            </a:r>
            <a:r>
              <a:rPr lang="en-US" altLang="en-US" sz="2400" i="1" dirty="0" err="1"/>
              <a:t>trusi</a:t>
            </a:r>
            <a:r>
              <a:rPr lang="en-US" altLang="en-US" sz="2400" i="1" dirty="0"/>
              <a:t> </a:t>
            </a:r>
            <a:r>
              <a:rPr lang="en-US" altLang="en-US" sz="2400" i="1" dirty="0" err="1"/>
              <a:t>Rodžeru</a:t>
            </a:r>
            <a:r>
              <a:rPr lang="lv-LV" sz="2400" i="1" dirty="0"/>
              <a:t>» </a:t>
            </a:r>
            <a:r>
              <a:rPr lang="lv-LV" sz="2400" i="1" dirty="0" smtClean="0"/>
              <a:t>un « Zvaigžņu basketbols » kadri</a:t>
            </a:r>
            <a:endParaRPr lang="en-US" altLang="en-US" sz="2400" i="1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lv-LV" b="1" dirty="0" smtClean="0"/>
              <a:t>Citi animācijas veidi</a:t>
            </a:r>
            <a:endParaRPr lang="en-US" b="1" dirty="0"/>
          </a:p>
        </p:txBody>
      </p:sp>
      <p:sp>
        <p:nvSpPr>
          <p:cNvPr id="24579" name="Объект 2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3478287" cy="3269977"/>
          </a:xfrm>
        </p:spPr>
        <p:txBody>
          <a:bodyPr/>
          <a:lstStyle/>
          <a:p>
            <a:r>
              <a:rPr lang="lv-LV" sz="2800" dirty="0" smtClean="0"/>
              <a:t>smilšu</a:t>
            </a:r>
            <a:endParaRPr lang="lv-LV" altLang="en-US" sz="2800" dirty="0" smtClean="0"/>
          </a:p>
          <a:p>
            <a:r>
              <a:rPr lang="lv-LV" sz="2800" dirty="0" smtClean="0"/>
              <a:t>adatas</a:t>
            </a:r>
            <a:endParaRPr lang="ru-RU" altLang="en-US" sz="2800" dirty="0" smtClean="0"/>
          </a:p>
          <a:p>
            <a:r>
              <a:rPr lang="lv-LV" altLang="en-US" sz="2800" dirty="0" smtClean="0"/>
              <a:t>stikla glezniecība</a:t>
            </a:r>
          </a:p>
          <a:p>
            <a:r>
              <a:rPr lang="lv-LV" sz="2800" dirty="0" smtClean="0"/>
              <a:t>plastilīna</a:t>
            </a:r>
            <a:endParaRPr lang="ru-RU" altLang="en-US" sz="2800" dirty="0" smtClean="0"/>
          </a:p>
          <a:p>
            <a:r>
              <a:rPr lang="ru-RU" altLang="en-US" sz="2800" dirty="0" smtClean="0"/>
              <a:t>…</a:t>
            </a:r>
          </a:p>
          <a:p>
            <a:endParaRPr lang="en-US" altLang="en-US" dirty="0" smtClean="0"/>
          </a:p>
        </p:txBody>
      </p:sp>
      <p:sp>
        <p:nvSpPr>
          <p:cNvPr id="24580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4330824" y="980728"/>
            <a:ext cx="529208" cy="57606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fld id="{3300C30D-5D12-43C8-A9AF-085C78138377}" type="slidenum">
              <a:rPr lang="en-US" altLang="en-US">
                <a:solidFill>
                  <a:srgbClr val="AB2627"/>
                </a:solidFill>
              </a:rPr>
              <a:pPr/>
              <a:t>11</a:t>
            </a:fld>
            <a:endParaRPr lang="en-US" altLang="en-US" dirty="0">
              <a:solidFill>
                <a:srgbClr val="AB2627"/>
              </a:solidFill>
            </a:endParaRPr>
          </a:p>
        </p:txBody>
      </p:sp>
      <p:pic>
        <p:nvPicPr>
          <p:cNvPr id="24582" name="Picture 6" descr="http://imhomir.com/uploads/images/00/13/98/2014/02/10/6cdb4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602" y="1556792"/>
            <a:ext cx="3585891" cy="23747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24584" name="Picture 8" descr="http://nasati.ru/wp-content/uploads/2014/05/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602" y="4221088"/>
            <a:ext cx="3639925" cy="21206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2458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079" y="4183038"/>
            <a:ext cx="3306732" cy="21733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A</a:t>
            </a:r>
            <a:r>
              <a:rPr lang="lv-LV" b="1" dirty="0" err="1"/>
              <a:t>nimācijas</a:t>
            </a:r>
            <a:r>
              <a:rPr lang="lv-LV" b="1" dirty="0"/>
              <a:t> </a:t>
            </a:r>
            <a:r>
              <a:rPr lang="lv-LV" b="1" dirty="0" smtClean="0"/>
              <a:t>stili</a:t>
            </a:r>
            <a:endParaRPr lang="en-US" dirty="0"/>
          </a:p>
        </p:txBody>
      </p:sp>
      <p:sp>
        <p:nvSpPr>
          <p:cNvPr id="15363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4330824" y="980728"/>
            <a:ext cx="529208" cy="57606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fld id="{6429B4AC-2C60-4C01-92D2-9FA05BFC3A0F}" type="slidenum">
              <a:rPr lang="en-US" altLang="en-US">
                <a:solidFill>
                  <a:srgbClr val="AB2627"/>
                </a:solidFill>
              </a:rPr>
              <a:pPr/>
              <a:t>12</a:t>
            </a:fld>
            <a:endParaRPr lang="en-US" altLang="en-US" dirty="0">
              <a:solidFill>
                <a:srgbClr val="AB2627"/>
              </a:solidFill>
            </a:endParaRPr>
          </a:p>
        </p:txBody>
      </p:sp>
      <p:grpSp>
        <p:nvGrpSpPr>
          <p:cNvPr id="15364" name="Группа 5"/>
          <p:cNvGrpSpPr>
            <a:grpSpLocks/>
          </p:cNvGrpSpPr>
          <p:nvPr/>
        </p:nvGrpSpPr>
        <p:grpSpPr bwMode="auto">
          <a:xfrm>
            <a:off x="3530326" y="1562150"/>
            <a:ext cx="2254250" cy="2874962"/>
            <a:chOff x="107504" y="1449934"/>
            <a:chExt cx="2255242" cy="2874259"/>
          </a:xfrm>
        </p:grpSpPr>
        <p:pic>
          <p:nvPicPr>
            <p:cNvPr id="15377" name="Picture 5" descr="C:\Users\VikKi\Desktop\Disney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1449934"/>
              <a:ext cx="2255242" cy="2390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78" name="TextBox 4"/>
            <p:cNvSpPr txBox="1">
              <a:spLocks noChangeArrowheads="1"/>
            </p:cNvSpPr>
            <p:nvPr/>
          </p:nvSpPr>
          <p:spPr bwMode="auto">
            <a:xfrm>
              <a:off x="567400" y="3862528"/>
              <a:ext cx="126829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eorgia" pitchFamily="18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eorgia" pitchFamily="18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eorgia" pitchFamily="18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eorgia" pitchFamily="18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eorgia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eorgia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eorgia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eorgia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eorgia" pitchFamily="18" charset="0"/>
                  <a:cs typeface="Arial" charset="0"/>
                </a:defRPr>
              </a:lvl9pPr>
            </a:lstStyle>
            <a:p>
              <a:r>
                <a:rPr lang="lv-LV" sz="2400" b="1" dirty="0" err="1"/>
                <a:t>Disney</a:t>
              </a:r>
              <a:endParaRPr lang="en-US" b="1" dirty="0"/>
            </a:p>
          </p:txBody>
        </p:sp>
      </p:grpSp>
      <p:grpSp>
        <p:nvGrpSpPr>
          <p:cNvPr id="15365" name="Группа 6"/>
          <p:cNvGrpSpPr>
            <a:grpSpLocks/>
          </p:cNvGrpSpPr>
          <p:nvPr/>
        </p:nvGrpSpPr>
        <p:grpSpPr bwMode="auto">
          <a:xfrm>
            <a:off x="35496" y="1133400"/>
            <a:ext cx="2081212" cy="3087688"/>
            <a:chOff x="3065375" y="1157959"/>
            <a:chExt cx="2081110" cy="3087801"/>
          </a:xfrm>
        </p:grpSpPr>
        <p:pic>
          <p:nvPicPr>
            <p:cNvPr id="15375" name="Picture 4" descr="C:\Users\VikKi\Desktop\Anime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5375" y="1157959"/>
              <a:ext cx="2081110" cy="2763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76" name="TextBox 11"/>
            <p:cNvSpPr txBox="1">
              <a:spLocks noChangeArrowheads="1"/>
            </p:cNvSpPr>
            <p:nvPr/>
          </p:nvSpPr>
          <p:spPr bwMode="auto">
            <a:xfrm>
              <a:off x="3563888" y="3784095"/>
              <a:ext cx="122822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eorgia" pitchFamily="18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eorgia" pitchFamily="18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eorgia" pitchFamily="18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eorgia" pitchFamily="18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eorgia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eorgia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eorgia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eorgia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eorgia" pitchFamily="18" charset="0"/>
                  <a:cs typeface="Arial" charset="0"/>
                </a:defRPr>
              </a:lvl9pPr>
            </a:lstStyle>
            <a:p>
              <a:r>
                <a:rPr lang="lv-LV" sz="2400" b="1" dirty="0"/>
                <a:t>Anime</a:t>
              </a:r>
              <a:endParaRPr lang="en-US" b="1" dirty="0"/>
            </a:p>
          </p:txBody>
        </p:sp>
      </p:grpSp>
      <p:grpSp>
        <p:nvGrpSpPr>
          <p:cNvPr id="15366" name="Группа 7"/>
          <p:cNvGrpSpPr>
            <a:grpSpLocks/>
          </p:cNvGrpSpPr>
          <p:nvPr/>
        </p:nvGrpSpPr>
        <p:grpSpPr bwMode="auto">
          <a:xfrm>
            <a:off x="7005638" y="1190625"/>
            <a:ext cx="2103437" cy="3054350"/>
            <a:chOff x="6660232" y="1191235"/>
            <a:chExt cx="2102346" cy="3054525"/>
          </a:xfrm>
        </p:grpSpPr>
        <p:pic>
          <p:nvPicPr>
            <p:cNvPr id="15373" name="Picture 3" descr="C:\Users\VikKi\Desktop\marvel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0232" y="1191235"/>
              <a:ext cx="2102346" cy="2770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74" name="TextBox 12"/>
            <p:cNvSpPr txBox="1">
              <a:spLocks noChangeArrowheads="1"/>
            </p:cNvSpPr>
            <p:nvPr/>
          </p:nvSpPr>
          <p:spPr bwMode="auto">
            <a:xfrm>
              <a:off x="7077257" y="3784095"/>
              <a:ext cx="130035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eorgia" pitchFamily="18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eorgia" pitchFamily="18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eorgia" pitchFamily="18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eorgia" pitchFamily="18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eorgia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eorgia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eorgia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eorgia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eorgia" pitchFamily="18" charset="0"/>
                  <a:cs typeface="Arial" charset="0"/>
                </a:defRPr>
              </a:lvl9pPr>
            </a:lstStyle>
            <a:p>
              <a:r>
                <a:rPr lang="lv-LV" sz="2400" b="1" dirty="0" err="1"/>
                <a:t>Marvel</a:t>
              </a:r>
              <a:endParaRPr lang="en-US" b="1" dirty="0"/>
            </a:p>
          </p:txBody>
        </p:sp>
      </p:grpSp>
      <p:grpSp>
        <p:nvGrpSpPr>
          <p:cNvPr id="15367" name="Группа 8"/>
          <p:cNvGrpSpPr>
            <a:grpSpLocks/>
          </p:cNvGrpSpPr>
          <p:nvPr/>
        </p:nvGrpSpPr>
        <p:grpSpPr bwMode="auto">
          <a:xfrm>
            <a:off x="5364163" y="3357563"/>
            <a:ext cx="2405062" cy="3044825"/>
            <a:chOff x="4759462" y="2472400"/>
            <a:chExt cx="2404826" cy="3044832"/>
          </a:xfrm>
        </p:grpSpPr>
        <p:pic>
          <p:nvPicPr>
            <p:cNvPr id="15371" name="Picture 6" descr="C:\Users\VikKi\Desktop\TheSimpsons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2040" y="2472400"/>
              <a:ext cx="1914963" cy="26233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72" name="TextBox 13"/>
            <p:cNvSpPr txBox="1">
              <a:spLocks noChangeArrowheads="1"/>
            </p:cNvSpPr>
            <p:nvPr/>
          </p:nvSpPr>
          <p:spPr bwMode="auto">
            <a:xfrm>
              <a:off x="4759462" y="5055567"/>
              <a:ext cx="240482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eorgia" pitchFamily="18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eorgia" pitchFamily="18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eorgia" pitchFamily="18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eorgia" pitchFamily="18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eorgia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eorgia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eorgia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eorgia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eorgia" pitchFamily="18" charset="0"/>
                  <a:cs typeface="Arial" charset="0"/>
                </a:defRPr>
              </a:lvl9pPr>
            </a:lstStyle>
            <a:p>
              <a:r>
                <a:rPr lang="lv-LV" sz="2400" b="1" dirty="0" err="1"/>
                <a:t>The</a:t>
              </a:r>
              <a:r>
                <a:rPr lang="lv-LV" sz="2400" b="1" dirty="0"/>
                <a:t> </a:t>
              </a:r>
              <a:r>
                <a:rPr lang="lv-LV" sz="2400" b="1" dirty="0" err="1"/>
                <a:t>Simpsons</a:t>
              </a:r>
              <a:endParaRPr lang="en-US" b="1" dirty="0"/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1907704" y="3573016"/>
            <a:ext cx="2096071" cy="2848422"/>
            <a:chOff x="1907704" y="3573016"/>
            <a:chExt cx="2096071" cy="2848422"/>
          </a:xfrm>
        </p:grpSpPr>
        <p:sp>
          <p:nvSpPr>
            <p:cNvPr id="15370" name="TextBox 14"/>
            <p:cNvSpPr txBox="1">
              <a:spLocks noChangeArrowheads="1"/>
            </p:cNvSpPr>
            <p:nvPr/>
          </p:nvSpPr>
          <p:spPr bwMode="auto">
            <a:xfrm>
              <a:off x="1979712" y="5959760"/>
              <a:ext cx="2024063" cy="461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eorgia" pitchFamily="18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eorgia" pitchFamily="18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eorgia" pitchFamily="18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eorgia" pitchFamily="18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eorgia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eorgia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eorgia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eorgia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eorgia" pitchFamily="18" charset="0"/>
                  <a:cs typeface="Arial" charset="0"/>
                </a:defRPr>
              </a:lvl9pPr>
            </a:lstStyle>
            <a:p>
              <a:r>
                <a:rPr lang="lv-LV" sz="2400" b="1" dirty="0" err="1"/>
                <a:t>Tim</a:t>
              </a:r>
              <a:r>
                <a:rPr lang="lv-LV" sz="2400" b="1" dirty="0"/>
                <a:t> </a:t>
              </a:r>
              <a:r>
                <a:rPr lang="lv-LV" sz="2400" b="1" dirty="0" err="1"/>
                <a:t>Burton</a:t>
              </a:r>
              <a:endParaRPr lang="en-US" b="1" dirty="0"/>
            </a:p>
          </p:txBody>
        </p:sp>
        <p:pic>
          <p:nvPicPr>
            <p:cNvPr id="15379" name="Picture 19" descr="C:\Users\VikKi\Desktop\TimBurton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7704" y="3573016"/>
              <a:ext cx="2014329" cy="2441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lv-LV" b="1" dirty="0" smtClean="0"/>
              <a:t>Klasiskās animācijas </a:t>
            </a:r>
            <a:r>
              <a:rPr lang="lv-LV" b="1" dirty="0"/>
              <a:t>principi</a:t>
            </a:r>
            <a:endParaRPr lang="lv-LV" dirty="0"/>
          </a:p>
        </p:txBody>
      </p:sp>
      <p:sp>
        <p:nvSpPr>
          <p:cNvPr id="26627" name="Объект 2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4126359" cy="4572000"/>
          </a:xfrm>
        </p:spPr>
        <p:txBody>
          <a:bodyPr/>
          <a:lstStyle/>
          <a:p>
            <a:pPr eaLnBrk="1" hangingPunct="1"/>
            <a:r>
              <a:rPr lang="lv-LV" altLang="en-US" dirty="0" smtClean="0"/>
              <a:t>visiem animatoriem </a:t>
            </a:r>
            <a:r>
              <a:rPr lang="lv-LV" altLang="en-US" dirty="0" smtClean="0"/>
              <a:t>i</a:t>
            </a:r>
            <a:r>
              <a:rPr lang="en-US" altLang="en-US" dirty="0" smtClean="0"/>
              <a:t>r</a:t>
            </a:r>
            <a:r>
              <a:rPr lang="lv-LV" altLang="en-US" dirty="0" smtClean="0"/>
              <a:t> </a:t>
            </a:r>
            <a:r>
              <a:rPr lang="lv-LV" altLang="en-US" dirty="0" smtClean="0"/>
              <a:t>obligāti zināt klasiskas animācijas principus</a:t>
            </a:r>
            <a:endParaRPr lang="ru-RU" altLang="en-US" dirty="0"/>
          </a:p>
          <a:p>
            <a:pPr eaLnBrk="1" hangingPunct="1"/>
            <a:r>
              <a:rPr lang="lv-LV" altLang="en-US" dirty="0" smtClean="0"/>
              <a:t>principi ir aktuāli arī </a:t>
            </a:r>
            <a:r>
              <a:rPr lang="lv-LV" dirty="0" smtClean="0"/>
              <a:t>datoranimācijai</a:t>
            </a:r>
            <a:endParaRPr lang="en-US" altLang="en-US" dirty="0" smtClean="0"/>
          </a:p>
        </p:txBody>
      </p:sp>
      <p:sp>
        <p:nvSpPr>
          <p:cNvPr id="26628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4355976" y="980728"/>
            <a:ext cx="457200" cy="50405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fld id="{DCD90763-77EA-4625-A11A-2ACFB081124F}" type="slidenum">
              <a:rPr lang="en-US" altLang="en-US">
                <a:solidFill>
                  <a:srgbClr val="AB2627"/>
                </a:solidFill>
              </a:rPr>
              <a:pPr/>
              <a:t>13</a:t>
            </a:fld>
            <a:endParaRPr lang="en-US" altLang="en-US" dirty="0">
              <a:solidFill>
                <a:srgbClr val="AB2627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00808"/>
            <a:ext cx="4282126" cy="45481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365919"/>
            <a:ext cx="8591550" cy="758825"/>
          </a:xfrm>
        </p:spPr>
        <p:txBody>
          <a:bodyPr/>
          <a:lstStyle/>
          <a:p>
            <a:pPr eaLnBrk="1" hangingPunct="1">
              <a:defRPr/>
            </a:pPr>
            <a:r>
              <a:rPr lang="lv-LV" b="1" dirty="0" smtClean="0"/>
              <a:t>Saspiešana un izstiepšana </a:t>
            </a:r>
            <a:br>
              <a:rPr lang="lv-LV" b="1" dirty="0" smtClean="0"/>
            </a:br>
            <a:r>
              <a:rPr lang="ru-RU" sz="3000" dirty="0" smtClean="0"/>
              <a:t>(</a:t>
            </a:r>
            <a:r>
              <a:rPr lang="en-US" sz="3000" i="1" dirty="0"/>
              <a:t>Squash and Stretch</a:t>
            </a:r>
            <a:r>
              <a:rPr lang="ru-RU" sz="3000" dirty="0"/>
              <a:t>)</a:t>
            </a:r>
            <a:endParaRPr lang="lv-LV" sz="3000" dirty="0"/>
          </a:p>
        </p:txBody>
      </p:sp>
      <p:sp>
        <p:nvSpPr>
          <p:cNvPr id="33795" name="Объект 2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91550" cy="1397000"/>
          </a:xfrm>
        </p:spPr>
        <p:txBody>
          <a:bodyPr/>
          <a:lstStyle/>
          <a:p>
            <a:pPr eaLnBrk="1" hangingPunct="1"/>
            <a:r>
              <a:rPr lang="lv-LV" dirty="0" smtClean="0"/>
              <a:t>objekta apjoms neizmainīsies, ja mainās viņa forma -  j</a:t>
            </a:r>
            <a:r>
              <a:rPr lang="lv-LV" altLang="en-US" dirty="0" smtClean="0"/>
              <a:t>a objekta garums ir vertikāli izstiepts, tad platumam vajag samazināties pa horizontāli</a:t>
            </a:r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4330700" y="1027113"/>
            <a:ext cx="457200" cy="4413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fld id="{03E10CA6-D101-4146-B207-B2BCA111E19A}" type="slidenum">
              <a:rPr lang="en-US" altLang="en-US">
                <a:solidFill>
                  <a:srgbClr val="AB2627"/>
                </a:solidFill>
              </a:rPr>
              <a:pPr/>
              <a:t>14</a:t>
            </a:fld>
            <a:endParaRPr lang="en-US" altLang="en-US">
              <a:solidFill>
                <a:srgbClr val="AB2627"/>
              </a:solidFill>
            </a:endParaRPr>
          </a:p>
        </p:txBody>
      </p:sp>
      <p:pic>
        <p:nvPicPr>
          <p:cNvPr id="33797" name="Picture 6" descr="C:\Users\User\Desktop\DVT\2\2_animacija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883" y="3660775"/>
            <a:ext cx="571500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TextBox 2">
            <a:hlinkClick r:id="rId4" action="ppaction://hlinkfile"/>
          </p:cNvPr>
          <p:cNvSpPr txBox="1">
            <a:spLocks noChangeArrowheads="1"/>
          </p:cNvSpPr>
          <p:nvPr/>
        </p:nvSpPr>
        <p:spPr bwMode="auto">
          <a:xfrm>
            <a:off x="8172450" y="6308725"/>
            <a:ext cx="720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pPr eaLnBrk="1" hangingPunct="1"/>
            <a:r>
              <a:rPr lang="lv-LV" altLang="en-US" sz="2400">
                <a:solidFill>
                  <a:schemeClr val="bg1"/>
                </a:solidFill>
              </a:rPr>
              <a:t>link</a:t>
            </a:r>
            <a:endParaRPr lang="en-US" altLang="en-US" sz="24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080" y="366713"/>
            <a:ext cx="8534400" cy="758825"/>
          </a:xfrm>
        </p:spPr>
        <p:txBody>
          <a:bodyPr/>
          <a:lstStyle/>
          <a:p>
            <a:pPr eaLnBrk="1" hangingPunct="1">
              <a:defRPr/>
            </a:pPr>
            <a:r>
              <a:rPr lang="lv-LV" b="1" dirty="0"/>
              <a:t>Saspiešana un izstiepšana </a:t>
            </a:r>
            <a:br>
              <a:rPr lang="lv-LV" b="1" dirty="0"/>
            </a:br>
            <a:r>
              <a:rPr lang="ru-RU" sz="3000" dirty="0" smtClean="0"/>
              <a:t>(</a:t>
            </a:r>
            <a:r>
              <a:rPr lang="en-US" sz="3000" i="1" dirty="0"/>
              <a:t>Squash and Stretch</a:t>
            </a:r>
            <a:r>
              <a:rPr lang="ru-RU" sz="3000" dirty="0"/>
              <a:t>)</a:t>
            </a:r>
            <a:endParaRPr lang="en-US" sz="3000" dirty="0"/>
          </a:p>
        </p:txBody>
      </p:sp>
      <p:sp>
        <p:nvSpPr>
          <p:cNvPr id="34819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4330700" y="1027113"/>
            <a:ext cx="457200" cy="4413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fld id="{71B22009-3D69-4935-B8B5-2682B70AAD07}" type="slidenum">
              <a:rPr lang="en-US" altLang="en-US">
                <a:solidFill>
                  <a:srgbClr val="AB2627"/>
                </a:solidFill>
              </a:rPr>
              <a:pPr/>
              <a:t>15</a:t>
            </a:fld>
            <a:endParaRPr lang="en-US" altLang="en-US">
              <a:solidFill>
                <a:srgbClr val="AB2627"/>
              </a:solidFill>
            </a:endParaRPr>
          </a:p>
        </p:txBody>
      </p:sp>
      <p:sp>
        <p:nvSpPr>
          <p:cNvPr id="34820" name="Content Placeholder 2"/>
          <p:cNvSpPr>
            <a:spLocks noGrp="1"/>
          </p:cNvSpPr>
          <p:nvPr>
            <p:ph sz="quarter" idx="1"/>
          </p:nvPr>
        </p:nvSpPr>
        <p:spPr>
          <a:xfrm>
            <a:off x="273050" y="1484312"/>
            <a:ext cx="8504238" cy="957433"/>
          </a:xfrm>
        </p:spPr>
        <p:txBody>
          <a:bodyPr/>
          <a:lstStyle/>
          <a:p>
            <a:pPr marL="0" indent="0">
              <a:buNone/>
            </a:pPr>
            <a:r>
              <a:rPr lang="lv-LV" altLang="en-US" dirty="0" smtClean="0"/>
              <a:t>Bez </a:t>
            </a:r>
            <a:r>
              <a:rPr lang="lv-LV" dirty="0" smtClean="0"/>
              <a:t>saspiešanas un izstiepšanas personāža ķermenis būs līdzīgs akmenim. </a:t>
            </a:r>
            <a:r>
              <a:rPr lang="lv-LV" b="1" dirty="0" smtClean="0"/>
              <a:t/>
            </a:r>
            <a:br>
              <a:rPr lang="lv-LV" b="1" dirty="0" smtClean="0"/>
            </a:br>
            <a:endParaRPr lang="en-US" altLang="en-US" dirty="0" smtClean="0"/>
          </a:p>
          <a:p>
            <a:endParaRPr lang="en-US" altLang="en-US" dirty="0" smtClean="0"/>
          </a:p>
        </p:txBody>
      </p:sp>
      <p:grpSp>
        <p:nvGrpSpPr>
          <p:cNvPr id="3" name="Group 2"/>
          <p:cNvGrpSpPr/>
          <p:nvPr/>
        </p:nvGrpSpPr>
        <p:grpSpPr>
          <a:xfrm>
            <a:off x="611560" y="3212976"/>
            <a:ext cx="1981200" cy="3269829"/>
            <a:chOff x="718592" y="3141116"/>
            <a:chExt cx="1981200" cy="3269829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718592" y="3141116"/>
              <a:ext cx="1981200" cy="2880172"/>
              <a:chOff x="718592" y="3141116"/>
              <a:chExt cx="1981200" cy="2880172"/>
            </a:xfrm>
          </p:grpSpPr>
          <p:pic>
            <p:nvPicPr>
              <p:cNvPr id="34830" name="Picture 11" descr="C:\Users\User\Desktop\prizok_1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04167" y="3771120"/>
                <a:ext cx="1278931" cy="17325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7" name="Straight Arrow Connector 6"/>
              <p:cNvCxnSpPr/>
              <p:nvPr/>
            </p:nvCxnSpPr>
            <p:spPr bwMode="auto">
              <a:xfrm>
                <a:off x="1906042" y="3141116"/>
                <a:ext cx="0" cy="576263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 bwMode="auto">
              <a:xfrm flipV="1">
                <a:off x="1906042" y="5589241"/>
                <a:ext cx="0" cy="432047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 bwMode="auto">
              <a:xfrm>
                <a:off x="2123530" y="4654004"/>
                <a:ext cx="576262" cy="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/>
              <p:nvPr/>
            </p:nvCxnSpPr>
            <p:spPr bwMode="auto">
              <a:xfrm flipH="1">
                <a:off x="718592" y="4661941"/>
                <a:ext cx="612775" cy="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TextBox 18"/>
            <p:cNvSpPr txBox="1"/>
            <p:nvPr/>
          </p:nvSpPr>
          <p:spPr>
            <a:xfrm>
              <a:off x="1644364" y="5949280"/>
              <a:ext cx="3353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 smtClean="0"/>
                <a:t>1</a:t>
              </a:r>
              <a:endParaRPr lang="en-US" sz="2400" b="1" dirty="0"/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2987824" y="2072429"/>
            <a:ext cx="1889125" cy="3948859"/>
            <a:chOff x="2889250" y="2503438"/>
            <a:chExt cx="1889125" cy="3948859"/>
          </a:xfrm>
        </p:grpSpPr>
        <p:grpSp>
          <p:nvGrpSpPr>
            <p:cNvPr id="34824" name="Group 21504"/>
            <p:cNvGrpSpPr>
              <a:grpSpLocks/>
            </p:cNvGrpSpPr>
            <p:nvPr/>
          </p:nvGrpSpPr>
          <p:grpSpPr bwMode="auto">
            <a:xfrm>
              <a:off x="2889250" y="2503438"/>
              <a:ext cx="1889125" cy="3340100"/>
              <a:chOff x="2916775" y="2321345"/>
              <a:chExt cx="1887898" cy="3339903"/>
            </a:xfrm>
          </p:grpSpPr>
          <p:pic>
            <p:nvPicPr>
              <p:cNvPr id="34825" name="Picture 12" descr="C:\Users\User\Desktop\prizok_2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25306" y="2321345"/>
                <a:ext cx="1879367" cy="33399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23" name="Straight Arrow Connector 22"/>
              <p:cNvCxnSpPr/>
              <p:nvPr/>
            </p:nvCxnSpPr>
            <p:spPr>
              <a:xfrm flipH="1">
                <a:off x="4220852" y="3703975"/>
                <a:ext cx="575889" cy="0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/>
              <p:cNvCxnSpPr/>
              <p:nvPr/>
            </p:nvCxnSpPr>
            <p:spPr>
              <a:xfrm>
                <a:off x="2916775" y="3703975"/>
                <a:ext cx="512430" cy="0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/>
              <p:cNvCxnSpPr/>
              <p:nvPr/>
            </p:nvCxnSpPr>
            <p:spPr>
              <a:xfrm flipV="1">
                <a:off x="3573573" y="2762644"/>
                <a:ext cx="372821" cy="730207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/>
              <p:cNvCxnSpPr/>
              <p:nvPr/>
            </p:nvCxnSpPr>
            <p:spPr>
              <a:xfrm flipH="1">
                <a:off x="3500596" y="4496092"/>
                <a:ext cx="296670" cy="574641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TextBox 20"/>
            <p:cNvSpPr txBox="1"/>
            <p:nvPr/>
          </p:nvSpPr>
          <p:spPr>
            <a:xfrm>
              <a:off x="3402886" y="5990632"/>
              <a:ext cx="3770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/>
                <a:t>2</a:t>
              </a:r>
              <a:endParaRPr lang="en-US" sz="2400" b="1" dirty="0"/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5220072" y="2281791"/>
            <a:ext cx="1328738" cy="2587369"/>
            <a:chOff x="5292824" y="2453851"/>
            <a:chExt cx="1328738" cy="2587369"/>
          </a:xfrm>
        </p:grpSpPr>
        <p:pic>
          <p:nvPicPr>
            <p:cNvPr id="34821" name="Picture 13" descr="C:\Users\User\Desktop\prizok_3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2824" y="2453851"/>
              <a:ext cx="1328738" cy="168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5635134" y="4579555"/>
              <a:ext cx="3770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 smtClean="0"/>
                <a:t>3</a:t>
              </a:r>
              <a:endParaRPr lang="en-US" sz="2400" b="1" dirty="0"/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6732240" y="2607295"/>
            <a:ext cx="1873250" cy="3846041"/>
            <a:chOff x="6732240" y="2492896"/>
            <a:chExt cx="1873250" cy="3846041"/>
          </a:xfrm>
        </p:grpSpPr>
        <p:pic>
          <p:nvPicPr>
            <p:cNvPr id="34822" name="Picture 14" descr="C:\Users\User\Desktop\prizok_4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2240" y="2492896"/>
              <a:ext cx="1873250" cy="3298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7860159" y="5877272"/>
              <a:ext cx="3850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 smtClean="0"/>
                <a:t>4</a:t>
              </a:r>
              <a:endParaRPr lang="en-US" sz="2400" b="1" dirty="0"/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4322762" y="4005064"/>
            <a:ext cx="4821238" cy="2645982"/>
            <a:chOff x="4322762" y="3519322"/>
            <a:chExt cx="4821238" cy="2645982"/>
          </a:xfrm>
        </p:grpSpPr>
        <p:pic>
          <p:nvPicPr>
            <p:cNvPr id="1030" name="Picture 6" descr="C:\Users\VikKi\Desktop\Рисунок2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2762" y="3519322"/>
              <a:ext cx="4821238" cy="1919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5508104" y="5518973"/>
              <a:ext cx="12961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v-LV" b="1" dirty="0" smtClean="0">
                  <a:solidFill>
                    <a:srgbClr val="0070C0"/>
                  </a:solidFill>
                </a:rPr>
                <a:t>darbība</a:t>
              </a:r>
            </a:p>
            <a:p>
              <a:endParaRPr lang="en-US" dirty="0"/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1115616" y="2188761"/>
            <a:ext cx="2025214" cy="3400479"/>
            <a:chOff x="1610682" y="1340768"/>
            <a:chExt cx="2025214" cy="3400479"/>
          </a:xfrm>
        </p:grpSpPr>
        <p:pic>
          <p:nvPicPr>
            <p:cNvPr id="39940" name="Picture 12" descr="C:\Users\User\Desktop\prizok_2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0682" y="1748393"/>
              <a:ext cx="1684238" cy="29928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2339752" y="1340768"/>
              <a:ext cx="12961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v-LV" b="1" dirty="0" smtClean="0">
                  <a:solidFill>
                    <a:srgbClr val="0070C0"/>
                  </a:solidFill>
                </a:rPr>
                <a:t>darbība</a:t>
              </a:r>
            </a:p>
            <a:p>
              <a:endParaRPr lang="en-US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366713"/>
            <a:ext cx="8534400" cy="758825"/>
          </a:xfrm>
        </p:spPr>
        <p:txBody>
          <a:bodyPr/>
          <a:lstStyle/>
          <a:p>
            <a:pPr eaLnBrk="1" hangingPunct="1">
              <a:defRPr/>
            </a:pPr>
            <a:r>
              <a:rPr lang="lv-LV" b="1" dirty="0" smtClean="0"/>
              <a:t>Sagatavošana</a:t>
            </a:r>
            <a:r>
              <a:rPr lang="ru-RU" b="1" dirty="0" smtClean="0"/>
              <a:t> </a:t>
            </a:r>
            <a:r>
              <a:rPr lang="lv-LV" b="1" dirty="0" smtClean="0"/>
              <a:t>vai atteikums kustība</a:t>
            </a:r>
            <a:r>
              <a:rPr lang="en-US" dirty="0" smtClean="0"/>
              <a:t> </a:t>
            </a:r>
            <a:r>
              <a:rPr lang="en-US" sz="3000" i="1" dirty="0" smtClean="0"/>
              <a:t>(</a:t>
            </a:r>
            <a:r>
              <a:rPr lang="en-US" sz="3000" i="1" dirty="0"/>
              <a:t>Anticipation)</a:t>
            </a:r>
          </a:p>
        </p:txBody>
      </p:sp>
      <p:sp>
        <p:nvSpPr>
          <p:cNvPr id="39939" name="Номер слайда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fld id="{117E75E0-DFE2-43E9-A086-A4292A099BA7}" type="slidenum">
              <a:rPr lang="en-US" altLang="en-US">
                <a:solidFill>
                  <a:srgbClr val="AB2627"/>
                </a:solidFill>
              </a:rPr>
              <a:pPr/>
              <a:t>16</a:t>
            </a:fld>
            <a:endParaRPr lang="en-US" altLang="en-US">
              <a:solidFill>
                <a:srgbClr val="AB2627"/>
              </a:solidFill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179512" y="4437112"/>
            <a:ext cx="1924145" cy="1959413"/>
            <a:chOff x="251520" y="3855143"/>
            <a:chExt cx="1924145" cy="1959413"/>
          </a:xfrm>
        </p:grpSpPr>
        <p:grpSp>
          <p:nvGrpSpPr>
            <p:cNvPr id="39941" name="Группа 4"/>
            <p:cNvGrpSpPr>
              <a:grpSpLocks/>
            </p:cNvGrpSpPr>
            <p:nvPr/>
          </p:nvGrpSpPr>
          <p:grpSpPr bwMode="auto">
            <a:xfrm>
              <a:off x="494502" y="3855143"/>
              <a:ext cx="1681163" cy="1528763"/>
              <a:chOff x="467544" y="4290935"/>
              <a:chExt cx="1902743" cy="1732513"/>
            </a:xfrm>
          </p:grpSpPr>
          <p:pic>
            <p:nvPicPr>
              <p:cNvPr id="39949" name="Picture 11" descr="C:\Users\User\Desktop\prizok_1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7544" y="4290935"/>
                <a:ext cx="1278931" cy="17325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7" name="Straight Arrow Connector 21"/>
              <p:cNvCxnSpPr/>
              <p:nvPr/>
            </p:nvCxnSpPr>
            <p:spPr bwMode="auto">
              <a:xfrm flipH="1">
                <a:off x="1597691" y="5445943"/>
                <a:ext cx="772596" cy="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" name="TextBox 2"/>
            <p:cNvSpPr txBox="1"/>
            <p:nvPr/>
          </p:nvSpPr>
          <p:spPr>
            <a:xfrm>
              <a:off x="251520" y="5445224"/>
              <a:ext cx="17732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lv-LV" b="1" dirty="0" smtClean="0">
                  <a:solidFill>
                    <a:srgbClr val="FF0000"/>
                  </a:solidFill>
                </a:rPr>
                <a:t>sagatavošana</a:t>
              </a:r>
              <a:endParaRPr lang="lv-LV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2987824" y="3284984"/>
            <a:ext cx="2298700" cy="3096344"/>
            <a:chOff x="2987824" y="2780928"/>
            <a:chExt cx="2298700" cy="3096344"/>
          </a:xfrm>
        </p:grpSpPr>
        <p:pic>
          <p:nvPicPr>
            <p:cNvPr id="1029" name="Picture 5" descr="C:\Users\VikKi\Desktop\Рисунок1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7824" y="2780928"/>
              <a:ext cx="2298700" cy="2803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3230806" y="5507940"/>
              <a:ext cx="17732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lv-LV" b="1" dirty="0" smtClean="0">
                  <a:solidFill>
                    <a:srgbClr val="FF0000"/>
                  </a:solidFill>
                </a:rPr>
                <a:t>sagatavošana</a:t>
              </a:r>
              <a:endParaRPr lang="lv-LV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2" name="Левая фигурная скобка 11"/>
          <p:cNvSpPr/>
          <p:nvPr/>
        </p:nvSpPr>
        <p:spPr>
          <a:xfrm rot="5400000">
            <a:off x="1695185" y="744207"/>
            <a:ext cx="403990" cy="2805356"/>
          </a:xfrm>
          <a:prstGeom prst="leftBrace">
            <a:avLst>
              <a:gd name="adj1" fmla="val 8333"/>
              <a:gd name="adj2" fmla="val 49475"/>
            </a:avLst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Левая фигурная скобка 31"/>
          <p:cNvSpPr/>
          <p:nvPr/>
        </p:nvSpPr>
        <p:spPr>
          <a:xfrm rot="5400000">
            <a:off x="5841417" y="89905"/>
            <a:ext cx="548006" cy="5410104"/>
          </a:xfrm>
          <a:prstGeom prst="leftBrace">
            <a:avLst>
              <a:gd name="adj1" fmla="val 8333"/>
              <a:gd name="adj2" fmla="val 49475"/>
            </a:avLst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1763688" y="1383159"/>
            <a:ext cx="335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1</a:t>
            </a:r>
            <a:endParaRPr lang="en-US" sz="24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5940152" y="1916832"/>
            <a:ext cx="377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2</a:t>
            </a:r>
            <a:endParaRPr lang="en-US" sz="2400" b="1" dirty="0"/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755576" y="2520954"/>
            <a:ext cx="0" cy="126808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/>
          <p:nvPr/>
        </p:nvCxnSpPr>
        <p:spPr>
          <a:xfrm flipV="1">
            <a:off x="971600" y="2511926"/>
            <a:ext cx="0" cy="1277114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/>
          <p:nvPr/>
        </p:nvCxnSpPr>
        <p:spPr>
          <a:xfrm flipH="1">
            <a:off x="4788024" y="3033826"/>
            <a:ext cx="3024336" cy="3513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/>
          <p:nvPr/>
        </p:nvCxnSpPr>
        <p:spPr>
          <a:xfrm>
            <a:off x="4788024" y="3284984"/>
            <a:ext cx="3024336" cy="0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365919"/>
            <a:ext cx="8534400" cy="758825"/>
          </a:xfrm>
        </p:spPr>
        <p:txBody>
          <a:bodyPr/>
          <a:lstStyle/>
          <a:p>
            <a:pPr eaLnBrk="1" hangingPunct="1">
              <a:defRPr/>
            </a:pPr>
            <a:r>
              <a:rPr lang="lv-LV" b="1" dirty="0"/>
              <a:t>Sagatavošana</a:t>
            </a:r>
            <a:r>
              <a:rPr lang="ru-RU" b="1" dirty="0"/>
              <a:t> </a:t>
            </a:r>
            <a:r>
              <a:rPr lang="lv-LV" b="1" dirty="0"/>
              <a:t>vai atteikums kustība</a:t>
            </a:r>
            <a:r>
              <a:rPr lang="en-US" dirty="0"/>
              <a:t> </a:t>
            </a:r>
            <a:r>
              <a:rPr lang="en-US" sz="3000" i="1" dirty="0"/>
              <a:t>(Anticipation)</a:t>
            </a:r>
          </a:p>
        </p:txBody>
      </p:sp>
      <p:sp>
        <p:nvSpPr>
          <p:cNvPr id="38915" name="Номер слайда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fld id="{D730F5D5-7468-47BA-94BF-EEE77D55A8E0}" type="slidenum">
              <a:rPr lang="en-US" altLang="en-US">
                <a:solidFill>
                  <a:srgbClr val="AB2627"/>
                </a:solidFill>
              </a:rPr>
              <a:pPr/>
              <a:t>17</a:t>
            </a:fld>
            <a:endParaRPr lang="en-US" altLang="en-US">
              <a:solidFill>
                <a:srgbClr val="AB2627"/>
              </a:solidFill>
            </a:endParaRPr>
          </a:p>
        </p:txBody>
      </p:sp>
      <p:pic>
        <p:nvPicPr>
          <p:cNvPr id="38916" name="Picture 5" descr="C:\Users\VikKi\Desktop\Animacija\5\5_animacija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3644900"/>
            <a:ext cx="571500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TextBox 2">
            <a:hlinkClick r:id="rId4" action="ppaction://hlinkfile"/>
          </p:cNvPr>
          <p:cNvSpPr txBox="1">
            <a:spLocks noChangeArrowheads="1"/>
          </p:cNvSpPr>
          <p:nvPr/>
        </p:nvSpPr>
        <p:spPr bwMode="auto">
          <a:xfrm>
            <a:off x="8172450" y="6308725"/>
            <a:ext cx="720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pPr eaLnBrk="1" hangingPunct="1"/>
            <a:r>
              <a:rPr lang="lv-LV" altLang="en-US" sz="2400">
                <a:solidFill>
                  <a:schemeClr val="bg1"/>
                </a:solidFill>
              </a:rPr>
              <a:t>link</a:t>
            </a:r>
            <a:endParaRPr lang="en-US" altLang="en-US" sz="2400">
              <a:solidFill>
                <a:schemeClr val="bg1"/>
              </a:solidFill>
            </a:endParaRPr>
          </a:p>
        </p:txBody>
      </p:sp>
      <p:sp>
        <p:nvSpPr>
          <p:cNvPr id="38918" name="Объект 2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1830388"/>
          </a:xfrm>
        </p:spPr>
        <p:txBody>
          <a:bodyPr/>
          <a:lstStyle/>
          <a:p>
            <a:pPr marL="0" indent="0">
              <a:buNone/>
            </a:pPr>
            <a:r>
              <a:rPr lang="lv-LV" dirty="0"/>
              <a:t>Sagatavošana sagatavo skatītāju tam, kas pašlaik </a:t>
            </a:r>
            <a:r>
              <a:rPr lang="lv-LV" dirty="0" smtClean="0"/>
              <a:t>notiks. Sagatavošana var rādīt svara vai masas sajūsmu.</a:t>
            </a:r>
            <a:endParaRPr lang="ru-RU" dirty="0" smtClean="0"/>
          </a:p>
          <a:p>
            <a:endParaRPr lang="en-US" altLang="en-US" dirty="0" smtClean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lv-LV" b="1" dirty="0" smtClean="0"/>
              <a:t>Skatuviskums</a:t>
            </a:r>
            <a:r>
              <a:rPr lang="en-US" dirty="0" smtClean="0"/>
              <a:t> </a:t>
            </a:r>
            <a:r>
              <a:rPr lang="en-US" sz="3000" dirty="0" smtClean="0"/>
              <a:t>(</a:t>
            </a:r>
            <a:r>
              <a:rPr lang="en-US" sz="3000" i="1" dirty="0" smtClean="0"/>
              <a:t>Staging</a:t>
            </a:r>
            <a:r>
              <a:rPr lang="en-US" sz="3000" dirty="0" smtClean="0"/>
              <a:t>)</a:t>
            </a:r>
            <a:endParaRPr lang="en-US" sz="3000" dirty="0"/>
          </a:p>
        </p:txBody>
      </p:sp>
      <p:sp>
        <p:nvSpPr>
          <p:cNvPr id="36867" name="Номер слайда 2"/>
          <p:cNvSpPr>
            <a:spLocks noGrp="1"/>
          </p:cNvSpPr>
          <p:nvPr>
            <p:ph type="sldNum" sz="quarter" idx="12"/>
          </p:nvPr>
        </p:nvSpPr>
        <p:spPr bwMode="auto">
          <a:xfrm>
            <a:off x="4356100" y="1043459"/>
            <a:ext cx="457200" cy="4413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fld id="{194197F5-8FE1-4ED6-8083-F2A7577E771C}" type="slidenum">
              <a:rPr lang="en-US" altLang="en-US">
                <a:solidFill>
                  <a:srgbClr val="AB2627"/>
                </a:solidFill>
              </a:rPr>
              <a:pPr/>
              <a:t>18</a:t>
            </a:fld>
            <a:endParaRPr lang="en-US" altLang="en-US" dirty="0">
              <a:solidFill>
                <a:srgbClr val="AB2627"/>
              </a:solidFill>
            </a:endParaRPr>
          </a:p>
        </p:txBody>
      </p:sp>
      <p:sp>
        <p:nvSpPr>
          <p:cNvPr id="36868" name="Content Placeholder 2"/>
          <p:cNvSpPr>
            <a:spLocks noGrp="1"/>
          </p:cNvSpPr>
          <p:nvPr>
            <p:ph sz="quarter" idx="1"/>
          </p:nvPr>
        </p:nvSpPr>
        <p:spPr>
          <a:xfrm>
            <a:off x="301625" y="1527174"/>
            <a:ext cx="8518400" cy="3413993"/>
          </a:xfrm>
        </p:spPr>
        <p:txBody>
          <a:bodyPr/>
          <a:lstStyle/>
          <a:p>
            <a:pPr eaLnBrk="1" hangingPunct="1"/>
            <a:r>
              <a:rPr lang="lv-LV" altLang="en-US" dirty="0" smtClean="0"/>
              <a:t>darbība ir orientēta uz skatītāju</a:t>
            </a:r>
          </a:p>
          <a:p>
            <a:pPr eaLnBrk="1" hangingPunct="1"/>
            <a:r>
              <a:rPr lang="lv-LV" altLang="en-US" dirty="0" smtClean="0"/>
              <a:t>kustībai vajag nebūt slēptai </a:t>
            </a:r>
          </a:p>
          <a:p>
            <a:pPr eaLnBrk="1" hangingPunct="1"/>
            <a:r>
              <a:rPr lang="lv-LV" altLang="en-US" dirty="0" smtClean="0"/>
              <a:t>darbs siluetā </a:t>
            </a:r>
          </a:p>
          <a:p>
            <a:pPr eaLnBrk="1" hangingPunct="1"/>
            <a:endParaRPr lang="en-US" altLang="en-US" dirty="0" smtClean="0"/>
          </a:p>
        </p:txBody>
      </p:sp>
      <p:grpSp>
        <p:nvGrpSpPr>
          <p:cNvPr id="8" name="Группа 7"/>
          <p:cNvGrpSpPr/>
          <p:nvPr/>
        </p:nvGrpSpPr>
        <p:grpSpPr>
          <a:xfrm>
            <a:off x="4211960" y="2370556"/>
            <a:ext cx="4510915" cy="4062203"/>
            <a:chOff x="4211960" y="2370556"/>
            <a:chExt cx="4510915" cy="4062203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4211960" y="2370556"/>
              <a:ext cx="2112963" cy="4062203"/>
              <a:chOff x="3131840" y="2636912"/>
              <a:chExt cx="2112963" cy="4062203"/>
            </a:xfrm>
          </p:grpSpPr>
          <p:pic>
            <p:nvPicPr>
              <p:cNvPr id="36869" name="Picture 6" descr="C:\Users\User\Desktop\1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1840" y="2636912"/>
                <a:ext cx="2112963" cy="3636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4020647" y="6237450"/>
                <a:ext cx="33534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lv-LV" sz="2400" b="1" dirty="0" smtClean="0"/>
                  <a:t>1</a:t>
                </a:r>
                <a:endParaRPr lang="en-US" sz="2400" b="1" dirty="0"/>
              </a:p>
            </p:txBody>
          </p:sp>
        </p:grpSp>
        <p:grpSp>
          <p:nvGrpSpPr>
            <p:cNvPr id="7" name="Группа 6"/>
            <p:cNvGrpSpPr/>
            <p:nvPr/>
          </p:nvGrpSpPr>
          <p:grpSpPr>
            <a:xfrm>
              <a:off x="6419412" y="2391330"/>
              <a:ext cx="2303463" cy="4041429"/>
              <a:chOff x="6661025" y="2369516"/>
              <a:chExt cx="2303463" cy="4041429"/>
            </a:xfrm>
          </p:grpSpPr>
          <p:grpSp>
            <p:nvGrpSpPr>
              <p:cNvPr id="36870" name="Group 10"/>
              <p:cNvGrpSpPr>
                <a:grpSpLocks/>
              </p:cNvGrpSpPr>
              <p:nvPr/>
            </p:nvGrpSpPr>
            <p:grpSpPr bwMode="auto">
              <a:xfrm>
                <a:off x="6661025" y="2369516"/>
                <a:ext cx="2303463" cy="3636963"/>
                <a:chOff x="5717342" y="3221037"/>
                <a:chExt cx="2304256" cy="3636963"/>
              </a:xfrm>
            </p:grpSpPr>
            <p:pic>
              <p:nvPicPr>
                <p:cNvPr id="36871" name="Picture 7" descr="C:\Users\User\Desktop\1_2.png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908636" y="3221037"/>
                  <a:ext cx="2112962" cy="36369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5" name="Straight Connector 4"/>
                <p:cNvCxnSpPr/>
                <p:nvPr/>
              </p:nvCxnSpPr>
              <p:spPr>
                <a:xfrm>
                  <a:off x="5907908" y="3221037"/>
                  <a:ext cx="2113690" cy="3636963"/>
                </a:xfrm>
                <a:prstGeom prst="line">
                  <a:avLst/>
                </a:prstGeom>
                <a:ln w="76200">
                  <a:solidFill>
                    <a:srgbClr val="C0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/>
                <p:cNvCxnSpPr/>
                <p:nvPr/>
              </p:nvCxnSpPr>
              <p:spPr>
                <a:xfrm flipH="1">
                  <a:off x="5717342" y="3221037"/>
                  <a:ext cx="2159743" cy="3636963"/>
                </a:xfrm>
                <a:prstGeom prst="line">
                  <a:avLst/>
                </a:prstGeom>
                <a:ln w="76200">
                  <a:solidFill>
                    <a:srgbClr val="C0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" name="TextBox 10"/>
              <p:cNvSpPr txBox="1"/>
              <p:nvPr/>
            </p:nvSpPr>
            <p:spPr>
              <a:xfrm>
                <a:off x="7740352" y="5949280"/>
                <a:ext cx="37702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lv-LV" sz="2400" b="1" dirty="0"/>
                  <a:t>2</a:t>
                </a:r>
                <a:endParaRPr lang="en-US" sz="2400" b="1" dirty="0"/>
              </a:p>
            </p:txBody>
          </p:sp>
        </p:grp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/>
              <a:t>Skatuviskums</a:t>
            </a:r>
            <a:r>
              <a:rPr lang="en-US" dirty="0"/>
              <a:t> </a:t>
            </a:r>
            <a:r>
              <a:rPr lang="en-US" sz="3000" dirty="0"/>
              <a:t>(</a:t>
            </a:r>
            <a:r>
              <a:rPr lang="en-US" sz="3000" i="1" dirty="0"/>
              <a:t>Staging</a:t>
            </a:r>
            <a:r>
              <a:rPr lang="en-US" sz="3000" dirty="0"/>
              <a:t>)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C69F55-4395-4831-BF51-0AEC0BEC24B6}" type="slidenum">
              <a:rPr lang="en-US" altLang="en-US" smtClean="0"/>
              <a:pPr>
                <a:defRPr/>
              </a:pPr>
              <a:t>19</a:t>
            </a:fld>
            <a:endParaRPr lang="en-US" altLang="en-US" dirty="0"/>
          </a:p>
        </p:txBody>
      </p:sp>
      <p:grpSp>
        <p:nvGrpSpPr>
          <p:cNvPr id="10" name="Группа 9"/>
          <p:cNvGrpSpPr/>
          <p:nvPr/>
        </p:nvGrpSpPr>
        <p:grpSpPr>
          <a:xfrm>
            <a:off x="1763688" y="2204864"/>
            <a:ext cx="2378075" cy="3298148"/>
            <a:chOff x="1763688" y="3020279"/>
            <a:chExt cx="2378075" cy="3298148"/>
          </a:xfrm>
        </p:grpSpPr>
        <p:pic>
          <p:nvPicPr>
            <p:cNvPr id="5" name="Picture 5" descr="C:\Users\User\Desktop\2_2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688" y="3020279"/>
              <a:ext cx="2378075" cy="281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2785051" y="5856762"/>
              <a:ext cx="3353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lv-LV" sz="2400" b="1" dirty="0" smtClean="0"/>
                <a:t>1</a:t>
              </a:r>
              <a:endParaRPr lang="en-US" sz="2400" b="1" dirty="0"/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5076056" y="2221947"/>
            <a:ext cx="2378075" cy="3301575"/>
            <a:chOff x="5076056" y="3037362"/>
            <a:chExt cx="2378075" cy="3301575"/>
          </a:xfrm>
        </p:grpSpPr>
        <p:pic>
          <p:nvPicPr>
            <p:cNvPr id="6" name="Picture 6" descr="C:\Users\User\Desktop\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3037362"/>
              <a:ext cx="2378075" cy="281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6067182" y="5877272"/>
              <a:ext cx="3770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lv-LV" sz="2400" b="1" dirty="0" smtClean="0"/>
                <a:t>2</a:t>
              </a:r>
              <a:endParaRPr lang="en-US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1436267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dirty="0" smtClean="0"/>
              <a:t>A</a:t>
            </a:r>
            <a:r>
              <a:rPr lang="lv-LV" b="1" dirty="0" err="1" smtClean="0"/>
              <a:t>nimācijas</a:t>
            </a:r>
            <a:r>
              <a:rPr lang="lv-LV" b="1" dirty="0" smtClean="0"/>
              <a:t> </a:t>
            </a:r>
            <a:r>
              <a:rPr lang="lv-LV" b="1" dirty="0"/>
              <a:t>tehnoloģijas</a:t>
            </a:r>
            <a:endParaRPr lang="en-US" b="1" dirty="0"/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sz="quarter" idx="1"/>
          </p:nvPr>
        </p:nvGraphicFramePr>
        <p:xfrm>
          <a:off x="301625" y="1527175"/>
          <a:ext cx="8504238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340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fld id="{72435439-88DD-4885-8136-C2FFF714F721}" type="slidenum">
              <a:rPr lang="en-US" altLang="en-US">
                <a:solidFill>
                  <a:srgbClr val="AB2627"/>
                </a:solidFill>
              </a:rPr>
              <a:pPr/>
              <a:t>2</a:t>
            </a:fld>
            <a:endParaRPr lang="en-US" altLang="en-US" dirty="0">
              <a:solidFill>
                <a:srgbClr val="AB2627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lv-LV" b="1" dirty="0"/>
              <a:t>Skatuviskums</a:t>
            </a:r>
            <a:r>
              <a:rPr lang="en-US" dirty="0"/>
              <a:t> </a:t>
            </a:r>
            <a:r>
              <a:rPr lang="en-US" sz="3000" dirty="0"/>
              <a:t>(</a:t>
            </a:r>
            <a:r>
              <a:rPr lang="en-US" sz="3000" i="1" dirty="0"/>
              <a:t>Staging</a:t>
            </a:r>
            <a:r>
              <a:rPr lang="en-US" sz="3000" dirty="0"/>
              <a:t>)</a:t>
            </a:r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4330700" y="1052513"/>
            <a:ext cx="457200" cy="4413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fld id="{6AA23A71-46AF-4050-927F-B872EA63A724}" type="slidenum">
              <a:rPr lang="en-US" altLang="en-US">
                <a:solidFill>
                  <a:srgbClr val="AB2627"/>
                </a:solidFill>
              </a:rPr>
              <a:pPr/>
              <a:t>20</a:t>
            </a:fld>
            <a:endParaRPr lang="en-US" altLang="en-US">
              <a:solidFill>
                <a:srgbClr val="AB2627"/>
              </a:solidFill>
            </a:endParaRPr>
          </a:p>
        </p:txBody>
      </p:sp>
      <p:pic>
        <p:nvPicPr>
          <p:cNvPr id="37892" name="Picture 5" descr="C:\Users\User\Desktop\DVT\1\1_animacija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645024"/>
            <a:ext cx="571500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2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1830388"/>
          </a:xfrm>
        </p:spPr>
        <p:txBody>
          <a:bodyPr/>
          <a:lstStyle/>
          <a:p>
            <a:pPr marL="0" indent="0" eaLnBrk="1" hangingPunct="1">
              <a:buFont typeface="Wingdings 2" pitchFamily="18" charset="2"/>
              <a:buNone/>
              <a:defRPr/>
            </a:pPr>
            <a:r>
              <a:rPr lang="lv-LV" dirty="0" smtClean="0"/>
              <a:t>Cilvēka acis pamana:</a:t>
            </a:r>
          </a:p>
          <a:p>
            <a:pPr eaLnBrk="1" hangingPunct="1">
              <a:defRPr/>
            </a:pPr>
            <a:r>
              <a:rPr lang="lv-LV" dirty="0" smtClean="0"/>
              <a:t>kustību statiskajā skatuvē</a:t>
            </a:r>
          </a:p>
          <a:p>
            <a:pPr eaLnBrk="1" hangingPunct="1">
              <a:defRPr/>
            </a:pPr>
            <a:r>
              <a:rPr lang="lv-LV" dirty="0" smtClean="0"/>
              <a:t>statiskus objektus skatuvē, kur vispārējas kustas </a:t>
            </a:r>
            <a:endParaRPr lang="en-US" dirty="0"/>
          </a:p>
        </p:txBody>
      </p:sp>
      <p:pic>
        <p:nvPicPr>
          <p:cNvPr id="2050" name="Picture 2" descr="C:\Users\VikKi\Desktop\kubi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1953" y="3599160"/>
            <a:ext cx="5848049" cy="271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VikKi\Desktop\kubi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599160"/>
            <a:ext cx="5848049" cy="271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2">
            <a:hlinkClick r:id="rId5" action="ppaction://hlinkfile"/>
          </p:cNvPr>
          <p:cNvSpPr txBox="1">
            <a:spLocks noChangeArrowheads="1"/>
          </p:cNvSpPr>
          <p:nvPr/>
        </p:nvSpPr>
        <p:spPr bwMode="auto">
          <a:xfrm>
            <a:off x="8172450" y="6308725"/>
            <a:ext cx="720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pPr eaLnBrk="1" hangingPunct="1"/>
            <a:r>
              <a:rPr lang="lv-LV" altLang="en-US" sz="2400">
                <a:solidFill>
                  <a:schemeClr val="bg1"/>
                </a:solidFill>
              </a:rPr>
              <a:t>link</a:t>
            </a:r>
            <a:endParaRPr lang="en-US" altLang="en-US" sz="24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404664"/>
            <a:ext cx="8534400" cy="758825"/>
          </a:xfrm>
        </p:spPr>
        <p:txBody>
          <a:bodyPr/>
          <a:lstStyle/>
          <a:p>
            <a:r>
              <a:rPr lang="en-US" b="1" dirty="0" smtClean="0"/>
              <a:t>«</a:t>
            </a:r>
            <a:r>
              <a:rPr lang="lv-LV" b="1" dirty="0" smtClean="0"/>
              <a:t>Tieši uz priekšu</a:t>
            </a:r>
            <a:r>
              <a:rPr lang="ru-RU" b="1" dirty="0" smtClean="0"/>
              <a:t>» </a:t>
            </a:r>
            <a:r>
              <a:rPr lang="lv-LV" b="1" dirty="0" smtClean="0"/>
              <a:t>un</a:t>
            </a:r>
            <a:r>
              <a:rPr lang="ru-RU" b="1" dirty="0"/>
              <a:t> </a:t>
            </a:r>
            <a:r>
              <a:rPr lang="ru-RU" b="1" dirty="0" smtClean="0"/>
              <a:t>«</a:t>
            </a:r>
            <a:r>
              <a:rPr lang="lv-LV" b="1" dirty="0" smtClean="0"/>
              <a:t>no pozas līdz pozai</a:t>
            </a:r>
            <a:r>
              <a:rPr lang="ru-RU" b="1" dirty="0" smtClean="0"/>
              <a:t>»</a:t>
            </a:r>
            <a:r>
              <a:rPr lang="ru-RU" sz="3000" i="1" dirty="0" smtClean="0"/>
              <a:t>(</a:t>
            </a:r>
            <a:r>
              <a:rPr lang="en-US" sz="3000" i="1" dirty="0"/>
              <a:t>Straight ahead action and pose to pose)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2189984"/>
          </a:xfrm>
        </p:spPr>
        <p:txBody>
          <a:bodyPr/>
          <a:lstStyle/>
          <a:p>
            <a:r>
              <a:rPr lang="ru-RU" sz="2800" dirty="0" smtClean="0"/>
              <a:t>"</a:t>
            </a:r>
            <a:r>
              <a:rPr lang="lv-LV" sz="2800" b="1" dirty="0" smtClean="0"/>
              <a:t> tieši uz priekšu</a:t>
            </a:r>
            <a:r>
              <a:rPr lang="ru-RU" sz="2800" dirty="0" smtClean="0"/>
              <a:t>“</a:t>
            </a:r>
            <a:r>
              <a:rPr lang="en-US" sz="2800" dirty="0" smtClean="0"/>
              <a:t> </a:t>
            </a:r>
            <a:r>
              <a:rPr lang="lv-LV" sz="2800" dirty="0" smtClean="0"/>
              <a:t>ātram un neprognozējam skatuvēm: uguns, ūdens pilieni, putekļu mākonis..</a:t>
            </a:r>
            <a:endParaRPr lang="en-US" sz="2800" dirty="0"/>
          </a:p>
          <a:p>
            <a:r>
              <a:rPr lang="ru-RU" sz="2800" dirty="0" smtClean="0"/>
              <a:t> </a:t>
            </a:r>
            <a:r>
              <a:rPr lang="en-US" sz="2800" dirty="0" smtClean="0"/>
              <a:t>“</a:t>
            </a:r>
            <a:r>
              <a:rPr lang="lv-LV" sz="2800" b="1" dirty="0" smtClean="0"/>
              <a:t>no </a:t>
            </a:r>
            <a:r>
              <a:rPr lang="lv-LV" sz="2800" b="1" dirty="0"/>
              <a:t>pozas līdz pozai</a:t>
            </a:r>
            <a:r>
              <a:rPr lang="en-US" sz="2800" dirty="0" smtClean="0"/>
              <a:t>”</a:t>
            </a:r>
            <a:r>
              <a:rPr lang="lv-LV" sz="2800" dirty="0" smtClean="0"/>
              <a:t> animācijai, kur ir daudz kustību</a:t>
            </a:r>
          </a:p>
          <a:p>
            <a:pPr marL="0" indent="0">
              <a:buNone/>
            </a:pPr>
            <a:r>
              <a:rPr lang="en-US" sz="2800" dirty="0" smtClean="0"/>
              <a:t> </a:t>
            </a:r>
            <a:endParaRPr lang="lv-LV" sz="2800" dirty="0" smtClean="0"/>
          </a:p>
          <a:p>
            <a:pPr marL="0" indent="0">
              <a:buNone/>
            </a:pPr>
            <a:endParaRPr lang="lv-LV" sz="2800" dirty="0"/>
          </a:p>
          <a:p>
            <a:pPr marL="0" indent="0">
              <a:buNone/>
            </a:pPr>
            <a:endParaRPr lang="ru-RU" sz="2800" dirty="0" smtClean="0"/>
          </a:p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C69F55-4395-4831-BF51-0AEC0BEC24B6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  <p:pic>
        <p:nvPicPr>
          <p:cNvPr id="1027" name="Picture 3" descr="C:\Users\VikKi\Desktop\поз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59" y="3140968"/>
            <a:ext cx="4518151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340896" y="4551511"/>
            <a:ext cx="3466013" cy="923330"/>
            <a:chOff x="755576" y="4797152"/>
            <a:chExt cx="3466013" cy="923330"/>
          </a:xfrm>
        </p:grpSpPr>
        <p:sp>
          <p:nvSpPr>
            <p:cNvPr id="5" name="TextBox 4"/>
            <p:cNvSpPr txBox="1"/>
            <p:nvPr/>
          </p:nvSpPr>
          <p:spPr>
            <a:xfrm>
              <a:off x="755576" y="4797152"/>
              <a:ext cx="346601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/>
                <a:t>     </a:t>
              </a:r>
              <a:r>
                <a:rPr lang="en-US" dirty="0" smtClean="0"/>
                <a:t> </a:t>
              </a:r>
              <a:r>
                <a:rPr lang="ru-RU" dirty="0" smtClean="0"/>
                <a:t>-</a:t>
              </a:r>
              <a:r>
                <a:rPr lang="en-US" dirty="0" smtClean="0"/>
                <a:t> atslēgas</a:t>
              </a:r>
              <a:r>
                <a:rPr lang="ru-RU" dirty="0" smtClean="0"/>
                <a:t> </a:t>
              </a:r>
              <a:r>
                <a:rPr lang="en-US" b="1" dirty="0"/>
                <a:t>(key)</a:t>
              </a:r>
              <a:endParaRPr lang="ru-RU" dirty="0" smtClean="0"/>
            </a:p>
            <a:p>
              <a:r>
                <a:rPr lang="ru-RU" dirty="0" smtClean="0"/>
                <a:t>      -</a:t>
              </a:r>
              <a:r>
                <a:rPr lang="en-US" dirty="0" smtClean="0"/>
                <a:t> </a:t>
              </a:r>
              <a:r>
                <a:rPr lang="lv-LV" dirty="0" smtClean="0"/>
                <a:t>gālejais</a:t>
              </a:r>
              <a:r>
                <a:rPr lang="ru-RU" dirty="0" smtClean="0"/>
                <a:t> </a:t>
              </a:r>
              <a:r>
                <a:rPr lang="en-US" b="1" dirty="0"/>
                <a:t>(extreme)</a:t>
              </a:r>
              <a:endParaRPr lang="en-US" dirty="0"/>
            </a:p>
            <a:p>
              <a:r>
                <a:rPr lang="ru-RU" dirty="0" smtClean="0"/>
                <a:t>      - </a:t>
              </a:r>
              <a:r>
                <a:rPr lang="lv-LV" dirty="0" smtClean="0"/>
                <a:t>breikdauns</a:t>
              </a:r>
              <a:r>
                <a:rPr lang="ru-RU" b="1" dirty="0" smtClean="0"/>
                <a:t> </a:t>
              </a:r>
              <a:r>
                <a:rPr lang="ru-RU" b="1" dirty="0"/>
                <a:t>(</a:t>
              </a:r>
              <a:r>
                <a:rPr lang="en-US" b="1" dirty="0"/>
                <a:t>breakdown)</a:t>
              </a:r>
              <a:endParaRPr lang="en-US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851679" y="4869160"/>
              <a:ext cx="216024" cy="21602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851679" y="5445224"/>
              <a:ext cx="216024" cy="21602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851679" y="5157192"/>
              <a:ext cx="216024" cy="216024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87552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438150"/>
            <a:ext cx="8734425" cy="679450"/>
          </a:xfrm>
        </p:spPr>
        <p:txBody>
          <a:bodyPr/>
          <a:lstStyle/>
          <a:p>
            <a:pPr eaLnBrk="1" hangingPunct="1">
              <a:defRPr/>
            </a:pPr>
            <a:r>
              <a:rPr lang="lv-LV" b="1" dirty="0" smtClean="0"/>
              <a:t>Kustība cauri </a:t>
            </a:r>
            <a:r>
              <a:rPr lang="lv-LV" b="1" dirty="0"/>
              <a:t>un </a:t>
            </a:r>
            <a:r>
              <a:rPr lang="lv-LV" b="1" dirty="0" smtClean="0"/>
              <a:t>darbības pārpildīšana</a:t>
            </a:r>
            <a:br>
              <a:rPr lang="lv-LV" b="1" dirty="0" smtClean="0"/>
            </a:br>
            <a:r>
              <a:rPr lang="lv-LV" sz="3000" dirty="0" smtClean="0"/>
              <a:t>(</a:t>
            </a:r>
            <a:r>
              <a:rPr lang="lv-LV" sz="3000" i="1" dirty="0" smtClean="0"/>
              <a:t>F</a:t>
            </a:r>
            <a:r>
              <a:rPr lang="en-US" sz="3000" i="1" dirty="0" err="1" smtClean="0"/>
              <a:t>ollow</a:t>
            </a:r>
            <a:r>
              <a:rPr lang="en-US" sz="3000" i="1" dirty="0" smtClean="0"/>
              <a:t> </a:t>
            </a:r>
            <a:r>
              <a:rPr lang="en-US" sz="3000" i="1" dirty="0"/>
              <a:t>through and overlapping </a:t>
            </a:r>
            <a:r>
              <a:rPr lang="en-US" sz="3000" i="1" dirty="0" smtClean="0"/>
              <a:t>action</a:t>
            </a:r>
            <a:r>
              <a:rPr lang="lv-LV" sz="3000" dirty="0" smtClean="0"/>
              <a:t>)</a:t>
            </a:r>
            <a:endParaRPr lang="en-US" sz="3000" dirty="0"/>
          </a:p>
        </p:txBody>
      </p:sp>
      <p:sp>
        <p:nvSpPr>
          <p:cNvPr id="29699" name="Номер слайда 2"/>
          <p:cNvSpPr>
            <a:spLocks noGrp="1"/>
          </p:cNvSpPr>
          <p:nvPr>
            <p:ph type="sldNum" sz="quarter" idx="12"/>
          </p:nvPr>
        </p:nvSpPr>
        <p:spPr bwMode="auto">
          <a:xfrm>
            <a:off x="4356100" y="1042988"/>
            <a:ext cx="457200" cy="4413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fld id="{79F0789F-970B-4EF9-9436-1AFFD001840A}" type="slidenum">
              <a:rPr lang="en-US" altLang="en-US">
                <a:solidFill>
                  <a:srgbClr val="AB2627"/>
                </a:solidFill>
              </a:rPr>
              <a:pPr/>
              <a:t>22</a:t>
            </a:fld>
            <a:endParaRPr lang="en-US" altLang="en-US">
              <a:solidFill>
                <a:srgbClr val="AB2627"/>
              </a:solidFill>
            </a:endParaRPr>
          </a:p>
        </p:txBody>
      </p:sp>
      <p:sp>
        <p:nvSpPr>
          <p:cNvPr id="29700" name="Content Placeholder 2"/>
          <p:cNvSpPr>
            <a:spLocks noGrp="1"/>
          </p:cNvSpPr>
          <p:nvPr>
            <p:ph sz="quarter" idx="1"/>
          </p:nvPr>
        </p:nvSpPr>
        <p:spPr>
          <a:xfrm>
            <a:off x="301625" y="1590675"/>
            <a:ext cx="8590855" cy="1190253"/>
          </a:xfrm>
        </p:spPr>
        <p:txBody>
          <a:bodyPr/>
          <a:lstStyle/>
          <a:p>
            <a:pPr marL="0" indent="0">
              <a:buNone/>
            </a:pPr>
            <a:r>
              <a:rPr lang="lv-LV" b="1" dirty="0"/>
              <a:t>Darbības pārpildīšana </a:t>
            </a:r>
            <a:r>
              <a:rPr lang="lv-LV" dirty="0"/>
              <a:t>ir otras kustības sakums pirms pirmā kustība ir </a:t>
            </a:r>
            <a:r>
              <a:rPr lang="lv-LV" dirty="0" smtClean="0"/>
              <a:t>beigusies.</a:t>
            </a:r>
            <a:endParaRPr lang="en-US" altLang="en-US" dirty="0"/>
          </a:p>
          <a:p>
            <a:pPr marL="0" indent="0">
              <a:buNone/>
            </a:pPr>
            <a:endParaRPr lang="lv-LV" altLang="en-US" dirty="0" smtClean="0"/>
          </a:p>
          <a:p>
            <a:pPr marL="0" indent="0">
              <a:buNone/>
            </a:pPr>
            <a:endParaRPr lang="lv-LV" altLang="en-US" dirty="0"/>
          </a:p>
        </p:txBody>
      </p:sp>
      <p:pic>
        <p:nvPicPr>
          <p:cNvPr id="29701" name="Picture 15" descr="C:\Users\User\Desktop\blka_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12171"/>
            <a:ext cx="2001838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16" descr="C:\Users\User\Desktop\blka_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34920">
            <a:off x="2039617" y="3367960"/>
            <a:ext cx="1666875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17" descr="C:\Users\User\Desktop\blka_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3448">
            <a:off x="3761128" y="3764862"/>
            <a:ext cx="1362075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18" descr="C:\Users\User\Desktop\blka_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078744"/>
            <a:ext cx="1687513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Picture 19" descr="C:\Users\User\Desktop\blka_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6645">
            <a:off x="6194495" y="2389491"/>
            <a:ext cx="2081212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Picture 20" descr="C:\Users\User\Desktop\blka_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1132">
            <a:off x="6992192" y="2086498"/>
            <a:ext cx="2176462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7" name="Picture 22" descr="C:\Users\User\Desktop\belka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572086"/>
            <a:ext cx="26162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79512" y="5085184"/>
            <a:ext cx="540060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lv-LV" altLang="en-US" sz="2700" dirty="0">
                <a:latin typeface="+mn-lt"/>
                <a:cs typeface="+mn-cs"/>
              </a:rPr>
              <a:t>Aste kustas līdzi </a:t>
            </a:r>
            <a:r>
              <a:rPr lang="lv-LV" altLang="en-US" sz="2700" dirty="0" smtClean="0">
                <a:latin typeface="+mn-lt"/>
                <a:cs typeface="+mn-cs"/>
              </a:rPr>
              <a:t>vāverei </a:t>
            </a:r>
            <a:r>
              <a:rPr lang="lv-LV" altLang="en-US" sz="2700" dirty="0">
                <a:latin typeface="+mn-lt"/>
                <a:cs typeface="+mn-cs"/>
              </a:rPr>
              <a:t>(izmantojot to pašu trajektoriju) ar </a:t>
            </a:r>
            <a:r>
              <a:rPr lang="lv-LV" altLang="en-US" sz="2700" dirty="0" smtClean="0">
                <a:latin typeface="+mn-lt"/>
                <a:cs typeface="+mn-cs"/>
              </a:rPr>
              <a:t>kavējumu.</a:t>
            </a:r>
            <a:endParaRPr lang="lv-LV" altLang="en-US" sz="2700" dirty="0">
              <a:latin typeface="+mn-lt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726" y="404664"/>
            <a:ext cx="8640762" cy="758825"/>
          </a:xfrm>
        </p:spPr>
        <p:txBody>
          <a:bodyPr/>
          <a:lstStyle/>
          <a:p>
            <a:pPr eaLnBrk="1" hangingPunct="1">
              <a:defRPr/>
            </a:pPr>
            <a:r>
              <a:rPr lang="lv-LV" b="1" dirty="0"/>
              <a:t>Kustība cauri un darbības pārpildīšana</a:t>
            </a:r>
            <a:r>
              <a:rPr lang="lv-LV" b="1" dirty="0" smtClean="0"/>
              <a:t/>
            </a:r>
            <a:br>
              <a:rPr lang="lv-LV" b="1" dirty="0" smtClean="0"/>
            </a:br>
            <a:r>
              <a:rPr lang="lv-LV" sz="3000" dirty="0" smtClean="0"/>
              <a:t>(</a:t>
            </a:r>
            <a:r>
              <a:rPr lang="lv-LV" sz="3000" i="1" dirty="0" smtClean="0"/>
              <a:t>F</a:t>
            </a:r>
            <a:r>
              <a:rPr lang="en-US" sz="3000" i="1" dirty="0" err="1" smtClean="0"/>
              <a:t>ollow</a:t>
            </a:r>
            <a:r>
              <a:rPr lang="en-US" sz="3000" i="1" dirty="0" smtClean="0"/>
              <a:t> </a:t>
            </a:r>
            <a:r>
              <a:rPr lang="en-US" sz="3000" i="1" dirty="0"/>
              <a:t>through and overlapping </a:t>
            </a:r>
            <a:r>
              <a:rPr lang="en-US" sz="3000" i="1" dirty="0" smtClean="0"/>
              <a:t>action</a:t>
            </a:r>
            <a:r>
              <a:rPr lang="lv-LV" sz="3000" dirty="0" smtClean="0"/>
              <a:t>)</a:t>
            </a:r>
            <a:endParaRPr lang="en-US" sz="3000" dirty="0"/>
          </a:p>
        </p:txBody>
      </p:sp>
      <p:sp>
        <p:nvSpPr>
          <p:cNvPr id="30723" name="Номер слайда 2"/>
          <p:cNvSpPr>
            <a:spLocks noGrp="1"/>
          </p:cNvSpPr>
          <p:nvPr>
            <p:ph type="sldNum" sz="quarter" idx="12"/>
          </p:nvPr>
        </p:nvSpPr>
        <p:spPr bwMode="auto">
          <a:xfrm>
            <a:off x="4356100" y="1042988"/>
            <a:ext cx="457200" cy="4413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fld id="{BE303FA8-FBBB-4280-BE92-1BEB3D16EFCD}" type="slidenum">
              <a:rPr lang="en-US" altLang="en-US">
                <a:solidFill>
                  <a:srgbClr val="AB2627"/>
                </a:solidFill>
              </a:rPr>
              <a:pPr/>
              <a:t>23</a:t>
            </a:fld>
            <a:endParaRPr lang="en-US" altLang="en-US">
              <a:solidFill>
                <a:srgbClr val="AB2627"/>
              </a:solidFill>
            </a:endParaRPr>
          </a:p>
        </p:txBody>
      </p:sp>
      <p:sp>
        <p:nvSpPr>
          <p:cNvPr id="30724" name="Content Placeholder 2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1508125"/>
          </a:xfrm>
        </p:spPr>
        <p:txBody>
          <a:bodyPr/>
          <a:lstStyle/>
          <a:p>
            <a:pPr marL="0" indent="0">
              <a:buNone/>
            </a:pPr>
            <a:r>
              <a:rPr lang="lv-LV" b="1" dirty="0"/>
              <a:t>Kustība cauri </a:t>
            </a:r>
            <a:r>
              <a:rPr lang="ru-RU" dirty="0" smtClean="0"/>
              <a:t>– </a:t>
            </a:r>
            <a:r>
              <a:rPr lang="lv-LV" dirty="0" smtClean="0"/>
              <a:t>notiek tad, kad viena vai vairākas ķermeņa daļas jau apstājas, bet citas </a:t>
            </a:r>
            <a:r>
              <a:rPr lang="lv-LV" dirty="0"/>
              <a:t>vēl </a:t>
            </a:r>
            <a:r>
              <a:rPr lang="lv-LV" dirty="0" smtClean="0"/>
              <a:t>turpina kustēties. </a:t>
            </a:r>
            <a:endParaRPr lang="en-US" altLang="en-US" dirty="0" smtClean="0"/>
          </a:p>
        </p:txBody>
      </p:sp>
      <p:pic>
        <p:nvPicPr>
          <p:cNvPr id="30725" name="Picture 3" descr="C:\Users\User\Desktop\dress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3248025"/>
            <a:ext cx="3224212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Curved Connector 8"/>
          <p:cNvCxnSpPr/>
          <p:nvPr/>
        </p:nvCxnSpPr>
        <p:spPr bwMode="auto">
          <a:xfrm rot="16200000" flipH="1">
            <a:off x="4659313" y="3035300"/>
            <a:ext cx="431800" cy="431800"/>
          </a:xfrm>
          <a:prstGeom prst="curvedConnector3">
            <a:avLst>
              <a:gd name="adj1" fmla="val 35890"/>
            </a:avLst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urved Connector 25"/>
          <p:cNvCxnSpPr/>
          <p:nvPr/>
        </p:nvCxnSpPr>
        <p:spPr bwMode="auto">
          <a:xfrm flipV="1">
            <a:off x="5567363" y="5543550"/>
            <a:ext cx="792162" cy="144463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727" name="Group 23"/>
          <p:cNvGrpSpPr>
            <a:grpSpLocks/>
          </p:cNvGrpSpPr>
          <p:nvPr/>
        </p:nvGrpSpPr>
        <p:grpSpPr bwMode="auto">
          <a:xfrm>
            <a:off x="6948488" y="2932113"/>
            <a:ext cx="1512887" cy="3430587"/>
            <a:chOff x="6948264" y="2932634"/>
            <a:chExt cx="1513317" cy="3429915"/>
          </a:xfrm>
        </p:grpSpPr>
        <p:pic>
          <p:nvPicPr>
            <p:cNvPr id="30728" name="Picture 2" descr="C:\Users\User\Desktop\dress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8264" y="2932634"/>
              <a:ext cx="1513317" cy="34299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1" name="Curved Connector 20"/>
            <p:cNvCxnSpPr/>
            <p:nvPr/>
          </p:nvCxnSpPr>
          <p:spPr>
            <a:xfrm rot="5400000">
              <a:off x="6911827" y="5553048"/>
              <a:ext cx="360292" cy="144504"/>
            </a:xfrm>
            <a:prstGeom prst="curvedConnector3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urved Connector 33"/>
            <p:cNvCxnSpPr/>
            <p:nvPr/>
          </p:nvCxnSpPr>
          <p:spPr>
            <a:xfrm rot="16200000" flipH="1">
              <a:off x="8132192" y="5587162"/>
              <a:ext cx="458698" cy="187378"/>
            </a:xfrm>
            <a:prstGeom prst="curvedConnector3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3867150" y="2806700"/>
            <a:ext cx="2705100" cy="3733800"/>
            <a:chOff x="3867150" y="2806700"/>
            <a:chExt cx="2705100" cy="3733800"/>
          </a:xfrm>
        </p:grpSpPr>
        <p:pic>
          <p:nvPicPr>
            <p:cNvPr id="30733" name="Picture 5" descr="C:\Users\User\Desktop\dress2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7150" y="2806700"/>
              <a:ext cx="2705100" cy="3733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" name="Curved Connector 3"/>
            <p:cNvCxnSpPr/>
            <p:nvPr/>
          </p:nvCxnSpPr>
          <p:spPr>
            <a:xfrm>
              <a:off x="4067944" y="4647406"/>
              <a:ext cx="648072" cy="221754"/>
            </a:xfrm>
            <a:prstGeom prst="curvedConnector3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438150"/>
            <a:ext cx="8734425" cy="758825"/>
          </a:xfrm>
        </p:spPr>
        <p:txBody>
          <a:bodyPr/>
          <a:lstStyle/>
          <a:p>
            <a:pPr eaLnBrk="1" hangingPunct="1">
              <a:defRPr/>
            </a:pPr>
            <a:r>
              <a:rPr lang="lv-LV" b="1" dirty="0"/>
              <a:t>Kustība cauri un darbības pārpildīšana</a:t>
            </a:r>
            <a:r>
              <a:rPr lang="lv-LV" b="1" dirty="0" smtClean="0"/>
              <a:t/>
            </a:r>
            <a:br>
              <a:rPr lang="lv-LV" b="1" dirty="0" smtClean="0"/>
            </a:br>
            <a:r>
              <a:rPr lang="lv-LV" sz="3000" i="1" dirty="0" smtClean="0"/>
              <a:t>(F</a:t>
            </a:r>
            <a:r>
              <a:rPr lang="en-US" sz="3000" i="1" dirty="0" err="1" smtClean="0"/>
              <a:t>ollow</a:t>
            </a:r>
            <a:r>
              <a:rPr lang="en-US" sz="3000" i="1" dirty="0" smtClean="0"/>
              <a:t> </a:t>
            </a:r>
            <a:r>
              <a:rPr lang="en-US" sz="3000" i="1" dirty="0"/>
              <a:t>through and overlapping </a:t>
            </a:r>
            <a:r>
              <a:rPr lang="en-US" sz="3000" i="1" dirty="0" smtClean="0"/>
              <a:t>action</a:t>
            </a:r>
            <a:r>
              <a:rPr lang="lv-LV" sz="3000" i="1" dirty="0" smtClean="0"/>
              <a:t>)</a:t>
            </a:r>
            <a:endParaRPr lang="en-US" sz="3000" i="1" dirty="0"/>
          </a:p>
        </p:txBody>
      </p:sp>
      <p:sp>
        <p:nvSpPr>
          <p:cNvPr id="31747" name="Номер слайда 2"/>
          <p:cNvSpPr>
            <a:spLocks noGrp="1"/>
          </p:cNvSpPr>
          <p:nvPr>
            <p:ph type="sldNum" sz="quarter" idx="12"/>
          </p:nvPr>
        </p:nvSpPr>
        <p:spPr bwMode="auto">
          <a:xfrm>
            <a:off x="4330700" y="1042988"/>
            <a:ext cx="457200" cy="4413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fld id="{9D590FEB-EF15-47F1-B866-6C766BCD47B5}" type="slidenum">
              <a:rPr lang="en-US" altLang="en-US">
                <a:solidFill>
                  <a:srgbClr val="AB2627"/>
                </a:solidFill>
              </a:rPr>
              <a:pPr/>
              <a:t>24</a:t>
            </a:fld>
            <a:endParaRPr lang="en-US" altLang="en-US">
              <a:solidFill>
                <a:srgbClr val="AB2627"/>
              </a:solidFill>
            </a:endParaRPr>
          </a:p>
        </p:txBody>
      </p:sp>
      <p:pic>
        <p:nvPicPr>
          <p:cNvPr id="31748" name="Picture 5" descr="C:\Users\User\Desktop\DVT\konference\3_animacija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244" y="3645024"/>
            <a:ext cx="571500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Content Placeholder 2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1830388"/>
          </a:xfrm>
        </p:spPr>
        <p:txBody>
          <a:bodyPr/>
          <a:lstStyle/>
          <a:p>
            <a:pPr marL="0" indent="0">
              <a:buNone/>
            </a:pPr>
            <a:r>
              <a:rPr lang="lv-LV" altLang="en-US" dirty="0" smtClean="0"/>
              <a:t>Princips dot </a:t>
            </a:r>
            <a:r>
              <a:rPr lang="lv-LV" altLang="en-US" dirty="0"/>
              <a:t> </a:t>
            </a:r>
            <a:r>
              <a:rPr lang="lv-LV" altLang="en-US" dirty="0" smtClean="0"/>
              <a:t>kustībai vairāk dabiskuma, plasticitātes </a:t>
            </a:r>
            <a:r>
              <a:rPr lang="lv-LV" altLang="en-US" dirty="0"/>
              <a:t>un </a:t>
            </a:r>
            <a:r>
              <a:rPr lang="lv-LV" dirty="0" smtClean="0"/>
              <a:t>nepārtrauktības.</a:t>
            </a:r>
          </a:p>
          <a:p>
            <a:r>
              <a:rPr lang="lv-LV" altLang="en-US" dirty="0" smtClean="0"/>
              <a:t>Kustība </a:t>
            </a:r>
            <a:r>
              <a:rPr lang="lv-LV" altLang="en-US" dirty="0"/>
              <a:t>nekad neapstājas</a:t>
            </a:r>
            <a:endParaRPr lang="ru-RU" altLang="en-US" dirty="0"/>
          </a:p>
          <a:p>
            <a:pPr marL="0" indent="0">
              <a:buNone/>
            </a:pPr>
            <a:endParaRPr lang="en-US" altLang="en-US" dirty="0" smtClean="0"/>
          </a:p>
        </p:txBody>
      </p:sp>
      <p:sp>
        <p:nvSpPr>
          <p:cNvPr id="31750" name="TextBox 2">
            <a:hlinkClick r:id="rId4" action="ppaction://hlinkfile"/>
          </p:cNvPr>
          <p:cNvSpPr txBox="1">
            <a:spLocks noChangeArrowheads="1"/>
          </p:cNvSpPr>
          <p:nvPr/>
        </p:nvSpPr>
        <p:spPr bwMode="auto">
          <a:xfrm>
            <a:off x="8172450" y="6308725"/>
            <a:ext cx="720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pPr eaLnBrk="1" hangingPunct="1"/>
            <a:r>
              <a:rPr lang="lv-LV" altLang="en-US" sz="2400">
                <a:solidFill>
                  <a:schemeClr val="bg1"/>
                </a:solidFill>
              </a:rPr>
              <a:t>link</a:t>
            </a:r>
            <a:endParaRPr lang="en-US" altLang="en-US" sz="24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512" y="365919"/>
            <a:ext cx="9144000" cy="758825"/>
          </a:xfrm>
        </p:spPr>
        <p:txBody>
          <a:bodyPr/>
          <a:lstStyle/>
          <a:p>
            <a:r>
              <a:rPr lang="lv-LV" b="1" dirty="0" smtClean="0"/>
              <a:t>Kustības </a:t>
            </a:r>
            <a:r>
              <a:rPr lang="lv-LV" b="1" dirty="0"/>
              <a:t>sakuma un </a:t>
            </a:r>
            <a:r>
              <a:rPr lang="lv-LV" b="1" dirty="0" smtClean="0"/>
              <a:t/>
            </a:r>
            <a:br>
              <a:rPr lang="lv-LV" b="1" dirty="0" smtClean="0"/>
            </a:br>
            <a:r>
              <a:rPr lang="lv-LV" b="1" dirty="0" smtClean="0"/>
              <a:t>nobeiguma samīkstināšana</a:t>
            </a:r>
            <a:r>
              <a:rPr lang="ru-RU" sz="2400" i="1" dirty="0" smtClean="0"/>
              <a:t>(</a:t>
            </a:r>
            <a:r>
              <a:rPr lang="en-US" sz="2400" i="1" dirty="0" smtClean="0"/>
              <a:t>Slow in and slow out)</a:t>
            </a:r>
            <a:endParaRPr lang="en-US" sz="3000" i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01752" y="1527047"/>
            <a:ext cx="8503920" cy="1347677"/>
          </a:xfrm>
        </p:spPr>
        <p:txBody>
          <a:bodyPr/>
          <a:lstStyle/>
          <a:p>
            <a:r>
              <a:rPr lang="lv-LV" sz="2800" dirty="0" smtClean="0"/>
              <a:t>visas kustības sakas lēni pēc tam ātrums palielinājās un tuvu kustības beigām ātrums atkal samazinājās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C69F55-4395-4831-BF51-0AEC0BEC24B6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  <p:pic>
        <p:nvPicPr>
          <p:cNvPr id="1027" name="Picture 3" descr="C:\Users\VikKi\Desktop\ka4el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926" y="2433073"/>
            <a:ext cx="6196410" cy="3902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2567" y="3496900"/>
            <a:ext cx="10550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2400" b="1" dirty="0" smtClean="0"/>
              <a:t>lēnāk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202848" y="3501008"/>
            <a:ext cx="10550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2400" b="1" dirty="0"/>
              <a:t>lēnāk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977805" y="6309320"/>
            <a:ext cx="10262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2400" b="1" dirty="0" smtClean="0"/>
              <a:t>ātrāk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2834238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 smtClean="0"/>
              <a:t>Kustība pa lokiem </a:t>
            </a:r>
            <a:r>
              <a:rPr lang="lv-LV" sz="3000" i="1" dirty="0" smtClean="0"/>
              <a:t>(</a:t>
            </a:r>
            <a:r>
              <a:rPr lang="lv-LV" sz="3000" i="1" dirty="0" err="1" smtClean="0"/>
              <a:t>Arcs</a:t>
            </a:r>
            <a:r>
              <a:rPr lang="lv-LV" sz="3000" i="1" dirty="0" smtClean="0"/>
              <a:t>)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2189984"/>
          </a:xfrm>
        </p:spPr>
        <p:txBody>
          <a:bodyPr/>
          <a:lstStyle/>
          <a:p>
            <a:endParaRPr lang="ru-R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C69F55-4395-4831-BF51-0AEC0BEC24B6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  <p:pic>
        <p:nvPicPr>
          <p:cNvPr id="1029" name="Picture 5" descr="C:\Users\User\Desktop\wag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35" y="4365104"/>
            <a:ext cx="8471428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\Desktop\ru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264916"/>
            <a:ext cx="3385572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User\Desktop\test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2410668"/>
            <a:ext cx="1529574" cy="2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Объект 8"/>
          <p:cNvSpPr txBox="1">
            <a:spLocks/>
          </p:cNvSpPr>
          <p:nvPr/>
        </p:nvSpPr>
        <p:spPr bwMode="auto">
          <a:xfrm>
            <a:off x="301625" y="1527175"/>
            <a:ext cx="8504238" cy="2045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32D2E"/>
              </a:buClr>
              <a:buSzPct val="75000"/>
              <a:buFont typeface="Wingdings 2" pitchFamily="18" charset="2"/>
              <a:buChar char="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SzPct val="70000"/>
              <a:buFont typeface="Wingdings" pitchFamily="2" charset="2"/>
              <a:buChar char="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4305"/>
              </a:buClr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v-LV" dirty="0" smtClean="0"/>
              <a:t>Kustība pa lokiem izskatās dabiskāk</a:t>
            </a:r>
            <a:r>
              <a:rPr lang="ru-RU" dirty="0" smtClean="0"/>
              <a:t> </a:t>
            </a:r>
            <a:r>
              <a:rPr lang="lv-LV" dirty="0" smtClean="0"/>
              <a:t>un pievilcīgāk.</a:t>
            </a:r>
          </a:p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6764435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lv-LV" b="1" dirty="0" smtClean="0"/>
              <a:t>Kustība pa lokiem </a:t>
            </a:r>
            <a:r>
              <a:rPr lang="en-US" sz="3000" i="1" dirty="0" smtClean="0"/>
              <a:t>(Arcs)</a:t>
            </a:r>
            <a:endParaRPr lang="en-US" sz="3000" i="1" dirty="0"/>
          </a:p>
        </p:txBody>
      </p:sp>
      <p:sp>
        <p:nvSpPr>
          <p:cNvPr id="40963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4330700" y="1052513"/>
            <a:ext cx="457200" cy="4413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fld id="{C3402D63-8F44-4671-8EDB-84B8F820B721}" type="slidenum">
              <a:rPr lang="en-US" altLang="en-US">
                <a:solidFill>
                  <a:srgbClr val="AB2627"/>
                </a:solidFill>
              </a:rPr>
              <a:pPr/>
              <a:t>27</a:t>
            </a:fld>
            <a:endParaRPr lang="en-US" altLang="en-US">
              <a:solidFill>
                <a:srgbClr val="AB2627"/>
              </a:solidFill>
            </a:endParaRPr>
          </a:p>
        </p:txBody>
      </p:sp>
      <p:pic>
        <p:nvPicPr>
          <p:cNvPr id="40964" name="Picture 3" descr="C:\Users\VikKi\Desktop\Animacija\6\6_animacija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3716338"/>
            <a:ext cx="571500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TextBox 2">
            <a:hlinkClick r:id="rId4" action="ppaction://hlinkfile"/>
          </p:cNvPr>
          <p:cNvSpPr txBox="1">
            <a:spLocks noChangeArrowheads="1"/>
          </p:cNvSpPr>
          <p:nvPr/>
        </p:nvSpPr>
        <p:spPr bwMode="auto">
          <a:xfrm>
            <a:off x="7956550" y="6308725"/>
            <a:ext cx="9366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pPr eaLnBrk="1" hangingPunct="1"/>
            <a:r>
              <a:rPr lang="lv-LV" altLang="en-US" sz="2400">
                <a:solidFill>
                  <a:schemeClr val="bg1"/>
                </a:solidFill>
              </a:rPr>
              <a:t>Link</a:t>
            </a:r>
            <a:r>
              <a:rPr lang="en-US" altLang="en-US" sz="2400">
                <a:solidFill>
                  <a:schemeClr val="bg1"/>
                </a:solidFill>
              </a:rPr>
              <a:t>`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2046288"/>
          </a:xfrm>
        </p:spPr>
        <p:txBody>
          <a:bodyPr/>
          <a:lstStyle/>
          <a:p>
            <a:r>
              <a:rPr lang="lv-LV" dirty="0" smtClean="0"/>
              <a:t>jo ātrāka ir kustība, jo taisnāks ir loks</a:t>
            </a:r>
            <a:endParaRPr lang="ru-RU" dirty="0" smtClean="0"/>
          </a:p>
          <a:p>
            <a:r>
              <a:rPr lang="lv-LV" dirty="0" smtClean="0"/>
              <a:t>izvēlēties piemērotu leņķi līknei, lai kustība izskatītos pareizi</a:t>
            </a:r>
            <a:endParaRPr lang="ru-RU" dirty="0" smtClean="0"/>
          </a:p>
          <a:p>
            <a:r>
              <a:rPr lang="lv-LV" altLang="en-US" dirty="0" smtClean="0"/>
              <a:t>nekad neizveidot animāciju ārpus loku robežām</a:t>
            </a:r>
            <a:endParaRPr lang="en-US" altLang="en-US" dirty="0" smtClean="0"/>
          </a:p>
          <a:p>
            <a:endParaRPr lang="ru-RU" dirty="0"/>
          </a:p>
          <a:p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365919"/>
            <a:ext cx="8534400" cy="758825"/>
          </a:xfrm>
        </p:spPr>
        <p:txBody>
          <a:bodyPr/>
          <a:lstStyle/>
          <a:p>
            <a:r>
              <a:rPr lang="lv-LV" b="1" dirty="0" smtClean="0"/>
              <a:t>Sekundārā darbība</a:t>
            </a:r>
            <a:br>
              <a:rPr lang="lv-LV" b="1" dirty="0" smtClean="0"/>
            </a:br>
            <a:r>
              <a:rPr lang="lv-LV" sz="3000" i="1" dirty="0" smtClean="0"/>
              <a:t> (</a:t>
            </a:r>
            <a:r>
              <a:rPr lang="lv-LV" sz="3000" i="1" dirty="0" err="1" smtClean="0"/>
              <a:t>Secondary</a:t>
            </a:r>
            <a:r>
              <a:rPr lang="lv-LV" sz="3000" i="1" dirty="0" smtClean="0"/>
              <a:t> </a:t>
            </a:r>
            <a:r>
              <a:rPr lang="lv-LV" sz="3000" i="1" dirty="0" err="1" smtClean="0"/>
              <a:t>action</a:t>
            </a:r>
            <a:r>
              <a:rPr lang="lv-LV" sz="3000" i="1" dirty="0" smtClean="0"/>
              <a:t>)</a:t>
            </a:r>
            <a:endParaRPr lang="lv-LV" sz="3000" i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C69F55-4395-4831-BF51-0AEC0BEC24B6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  <p:pic>
        <p:nvPicPr>
          <p:cNvPr id="2050" name="Picture 2" descr="C:\Users\VikKi\Desktop\zdu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101428"/>
            <a:ext cx="3943351" cy="427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5"/>
          <p:cNvSpPr>
            <a:spLocks noGrp="1"/>
          </p:cNvSpPr>
          <p:nvPr>
            <p:ph sz="quarter" idx="1"/>
          </p:nvPr>
        </p:nvSpPr>
        <p:spPr>
          <a:xfrm>
            <a:off x="301752" y="1556792"/>
            <a:ext cx="8503920" cy="1469904"/>
          </a:xfrm>
        </p:spPr>
        <p:txBody>
          <a:bodyPr/>
          <a:lstStyle/>
          <a:p>
            <a:r>
              <a:rPr lang="lv-LV" sz="2800" dirty="0" smtClean="0"/>
              <a:t>sekundārā</a:t>
            </a:r>
            <a:r>
              <a:rPr lang="en-US" sz="2800" dirty="0" smtClean="0"/>
              <a:t>s</a:t>
            </a:r>
            <a:r>
              <a:rPr lang="lv-LV" sz="2800" dirty="0" smtClean="0"/>
              <a:t> </a:t>
            </a:r>
            <a:r>
              <a:rPr lang="lv-LV" sz="2800" dirty="0" smtClean="0"/>
              <a:t>darbības vienmēr ir pakļautas primārai darbībai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7401789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lv-LV" b="1" dirty="0" smtClean="0"/>
              <a:t>Laika un kustības aprēķins </a:t>
            </a:r>
            <a:r>
              <a:rPr lang="lv-LV" sz="3000" i="1" dirty="0" smtClean="0"/>
              <a:t>(</a:t>
            </a:r>
            <a:r>
              <a:rPr lang="lv-LV" sz="3000" i="1" dirty="0" err="1" smtClean="0"/>
              <a:t>Timing</a:t>
            </a:r>
            <a:r>
              <a:rPr lang="lv-LV" sz="3000" i="1" dirty="0" smtClean="0"/>
              <a:t>)</a:t>
            </a:r>
            <a:endParaRPr lang="lv-LV" sz="3000" i="1" dirty="0"/>
          </a:p>
        </p:txBody>
      </p:sp>
      <p:sp>
        <p:nvSpPr>
          <p:cNvPr id="35843" name="Объект 2"/>
          <p:cNvSpPr>
            <a:spLocks noGrp="1"/>
          </p:cNvSpPr>
          <p:nvPr>
            <p:ph sz="quarter" idx="1"/>
          </p:nvPr>
        </p:nvSpPr>
        <p:spPr>
          <a:xfrm>
            <a:off x="301625" y="1527174"/>
            <a:ext cx="8504238" cy="197383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lv-LV" dirty="0" smtClean="0"/>
              <a:t>Šis princips dod iespēju paradīt </a:t>
            </a:r>
            <a:r>
              <a:rPr lang="lv-LV" dirty="0"/>
              <a:t>varoņa varu un </a:t>
            </a:r>
            <a:r>
              <a:rPr lang="lv-LV" dirty="0" smtClean="0"/>
              <a:t>garastāvokli.</a:t>
            </a:r>
            <a:endParaRPr lang="ru-RU" dirty="0" smtClean="0"/>
          </a:p>
          <a:p>
            <a:pPr eaLnBrk="1" hangingPunct="1"/>
            <a:r>
              <a:rPr lang="lv-LV" dirty="0" smtClean="0"/>
              <a:t>jo mazāk būs kadru – jo ātrāka un straujāka būs kustība, jo vairāk – jo vienmērīgāka </a:t>
            </a:r>
            <a:r>
              <a:rPr lang="lv-LV" dirty="0"/>
              <a:t>būs </a:t>
            </a:r>
            <a:r>
              <a:rPr lang="lv-LV" dirty="0" smtClean="0"/>
              <a:t>kustība</a:t>
            </a:r>
            <a:endParaRPr lang="en-US" altLang="en-US" dirty="0" smtClean="0"/>
          </a:p>
        </p:txBody>
      </p:sp>
      <p:sp>
        <p:nvSpPr>
          <p:cNvPr id="35844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4330700" y="1027113"/>
            <a:ext cx="457200" cy="4413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fld id="{72CEF71F-7F2A-4073-B32E-950B8A05D894}" type="slidenum">
              <a:rPr lang="en-US" altLang="en-US">
                <a:solidFill>
                  <a:srgbClr val="AB2627"/>
                </a:solidFill>
              </a:rPr>
              <a:pPr/>
              <a:t>29</a:t>
            </a:fld>
            <a:endParaRPr lang="en-US" altLang="en-US">
              <a:solidFill>
                <a:srgbClr val="AB2627"/>
              </a:solidFill>
            </a:endParaRPr>
          </a:p>
        </p:txBody>
      </p:sp>
      <p:pic>
        <p:nvPicPr>
          <p:cNvPr id="35845" name="Picture 6" descr="C:\Users\VikKi\Desktop\Animacija\4\4_animacija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645024"/>
            <a:ext cx="571500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TextBox 2">
            <a:hlinkClick r:id="rId4" action="ppaction://hlinkfile"/>
          </p:cNvPr>
          <p:cNvSpPr txBox="1">
            <a:spLocks noChangeArrowheads="1"/>
          </p:cNvSpPr>
          <p:nvPr/>
        </p:nvSpPr>
        <p:spPr bwMode="auto">
          <a:xfrm>
            <a:off x="8172450" y="6308725"/>
            <a:ext cx="720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pPr eaLnBrk="1" hangingPunct="1"/>
            <a:r>
              <a:rPr lang="lv-LV" altLang="en-US" sz="2400">
                <a:solidFill>
                  <a:schemeClr val="bg1"/>
                </a:solidFill>
              </a:rPr>
              <a:t>link</a:t>
            </a:r>
            <a:endParaRPr lang="en-US" altLang="en-US" sz="240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34256" y="4509120"/>
            <a:ext cx="335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1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06742" y="5775647"/>
            <a:ext cx="377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2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lv-LV" b="1" dirty="0" smtClean="0"/>
              <a:t>Tradicionāla animācija</a:t>
            </a:r>
            <a:endParaRPr lang="ru-RU" b="1" dirty="0"/>
          </a:p>
        </p:txBody>
      </p:sp>
      <p:sp>
        <p:nvSpPr>
          <p:cNvPr id="16387" name="Объект 2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1901825"/>
          </a:xfrm>
        </p:spPr>
        <p:txBody>
          <a:bodyPr/>
          <a:lstStyle/>
          <a:p>
            <a:pPr marL="0" indent="0" algn="just">
              <a:buFont typeface="Wingdings 2" pitchFamily="18" charset="2"/>
              <a:buNone/>
            </a:pPr>
            <a:r>
              <a:rPr lang="lv-LV" dirty="0" smtClean="0"/>
              <a:t>Tradicionāla animācija tika veidota zīmējot uz caurspīdīgas plēves (vai kalka) katru atsevišķu kadru. </a:t>
            </a:r>
            <a:endParaRPr lang="en-US" altLang="en-US" dirty="0" smtClean="0"/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4355976" y="980728"/>
            <a:ext cx="457200" cy="50405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fld id="{4A1340A6-3BBE-4EEC-BC0D-328514A1684E}" type="slidenum">
              <a:rPr lang="en-US" altLang="en-US">
                <a:solidFill>
                  <a:srgbClr val="AB2627"/>
                </a:solidFill>
              </a:rPr>
              <a:pPr/>
              <a:t>3</a:t>
            </a:fld>
            <a:endParaRPr lang="en-US" altLang="en-US" dirty="0">
              <a:solidFill>
                <a:srgbClr val="AB2627"/>
              </a:solidFill>
            </a:endParaRPr>
          </a:p>
        </p:txBody>
      </p:sp>
      <p:grpSp>
        <p:nvGrpSpPr>
          <p:cNvPr id="16389" name="Group 2"/>
          <p:cNvGrpSpPr>
            <a:grpSpLocks/>
          </p:cNvGrpSpPr>
          <p:nvPr/>
        </p:nvGrpSpPr>
        <p:grpSpPr bwMode="auto">
          <a:xfrm>
            <a:off x="265113" y="2781300"/>
            <a:ext cx="8642350" cy="2663825"/>
            <a:chOff x="1091" y="1875"/>
            <a:chExt cx="9975" cy="3076"/>
          </a:xfrm>
        </p:grpSpPr>
        <p:pic>
          <p:nvPicPr>
            <p:cNvPr id="16390" name="Picture 3" descr="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" y="1875"/>
              <a:ext cx="5046" cy="30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1" name="Picture 4" descr="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1" y="1875"/>
              <a:ext cx="4605" cy="30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lv-LV" b="1" dirty="0" smtClean="0"/>
              <a:t>Pārspīlējums</a:t>
            </a:r>
            <a:r>
              <a:rPr lang="ru-RU" b="1" dirty="0" smtClean="0"/>
              <a:t> </a:t>
            </a:r>
            <a:r>
              <a:rPr lang="ru-RU" sz="3000" i="1" dirty="0"/>
              <a:t>(</a:t>
            </a:r>
            <a:r>
              <a:rPr lang="en-US" sz="3000" i="1" dirty="0"/>
              <a:t>Exaggeration)</a:t>
            </a:r>
            <a:endParaRPr lang="lv-LV" b="1" dirty="0"/>
          </a:p>
        </p:txBody>
      </p:sp>
      <p:sp>
        <p:nvSpPr>
          <p:cNvPr id="27651" name="Объект 2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lv-LV" b="1" dirty="0" smtClean="0"/>
              <a:t>Hiperbolizācija</a:t>
            </a:r>
            <a:r>
              <a:rPr lang="ru-RU" b="1" dirty="0" smtClean="0"/>
              <a:t> - </a:t>
            </a:r>
            <a:r>
              <a:rPr lang="lv-LV" dirty="0"/>
              <a:t>p</a:t>
            </a:r>
            <a:r>
              <a:rPr lang="lv-LV" dirty="0" smtClean="0"/>
              <a:t>riekšmeta īpašības, procesa, parādības pārspīlēšana.</a:t>
            </a:r>
            <a:endParaRPr lang="lv-LV" altLang="en-US" dirty="0" smtClean="0"/>
          </a:p>
        </p:txBody>
      </p:sp>
      <p:sp>
        <p:nvSpPr>
          <p:cNvPr id="27652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fld id="{54CE3F7B-B694-4EF7-8955-DBC842AA8BDA}" type="slidenum">
              <a:rPr lang="en-US" altLang="en-US">
                <a:solidFill>
                  <a:srgbClr val="AB2627"/>
                </a:solidFill>
              </a:rPr>
              <a:pPr/>
              <a:t>30</a:t>
            </a:fld>
            <a:endParaRPr lang="en-US" altLang="en-US">
              <a:solidFill>
                <a:srgbClr val="AB2627"/>
              </a:solidFill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1073122" y="2645979"/>
            <a:ext cx="1943100" cy="3807357"/>
            <a:chOff x="1073122" y="2486140"/>
            <a:chExt cx="1943100" cy="3807357"/>
          </a:xfrm>
        </p:grpSpPr>
        <p:pic>
          <p:nvPicPr>
            <p:cNvPr id="27654" name="Picture 4" descr="C:\Users\VikKi\Desktop\DU\Animacija\golf_real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122" y="2486140"/>
              <a:ext cx="1943100" cy="3336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876998" y="5831832"/>
              <a:ext cx="3353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 smtClean="0"/>
                <a:t>1</a:t>
              </a:r>
              <a:endParaRPr lang="en-US" sz="2400" b="1" dirty="0"/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4194775" y="2724743"/>
            <a:ext cx="4321175" cy="3719826"/>
            <a:chOff x="4194775" y="2564904"/>
            <a:chExt cx="4321175" cy="3719826"/>
          </a:xfrm>
        </p:grpSpPr>
        <p:pic>
          <p:nvPicPr>
            <p:cNvPr id="27653" name="Picture 2" descr="C:\Users\VikKi\Desktop\DU\Animacija\golf_karikatura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4775" y="2564904"/>
              <a:ext cx="4321175" cy="3213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6211198" y="5823065"/>
              <a:ext cx="3770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 smtClean="0"/>
                <a:t>2</a:t>
              </a:r>
              <a:endParaRPr lang="en-US" sz="2400" b="1" dirty="0"/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lv-LV" b="1" dirty="0"/>
              <a:t>Pārspīlējums</a:t>
            </a:r>
            <a:r>
              <a:rPr lang="ru-RU" b="1" dirty="0"/>
              <a:t> </a:t>
            </a:r>
            <a:r>
              <a:rPr lang="ru-RU" sz="3600" i="1" dirty="0"/>
              <a:t>(</a:t>
            </a:r>
            <a:r>
              <a:rPr lang="en-US" sz="3600" i="1" dirty="0"/>
              <a:t>Exaggeration)</a:t>
            </a:r>
            <a:endParaRPr lang="en-US" b="1" dirty="0"/>
          </a:p>
        </p:txBody>
      </p:sp>
      <p:sp>
        <p:nvSpPr>
          <p:cNvPr id="28675" name="Объект 2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965721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lv-LV" dirty="0" smtClean="0"/>
              <a:t>Varonim ir nepieciešams </a:t>
            </a:r>
            <a:r>
              <a:rPr lang="lv-LV" dirty="0" smtClean="0"/>
              <a:t>kust</a:t>
            </a:r>
            <a:r>
              <a:rPr lang="en-US" dirty="0" smtClean="0"/>
              <a:t>e</a:t>
            </a:r>
            <a:r>
              <a:rPr lang="lv-LV" dirty="0" err="1" smtClean="0"/>
              <a:t>ties</a:t>
            </a:r>
            <a:r>
              <a:rPr lang="lv-LV" dirty="0" smtClean="0"/>
              <a:t> </a:t>
            </a:r>
            <a:r>
              <a:rPr lang="lv-LV" dirty="0" smtClean="0"/>
              <a:t>maksimāli izteiksmīgi.</a:t>
            </a:r>
            <a:endParaRPr lang="lv-LV" altLang="en-US" dirty="0" smtClean="0"/>
          </a:p>
          <a:p>
            <a:pPr eaLnBrk="1" hangingPunct="1"/>
            <a:endParaRPr lang="ru-RU" altLang="en-US" dirty="0" smtClean="0"/>
          </a:p>
          <a:p>
            <a:pPr eaLnBrk="1" hangingPunct="1"/>
            <a:endParaRPr lang="en-US" altLang="en-US" dirty="0" smtClean="0"/>
          </a:p>
        </p:txBody>
      </p:sp>
      <p:sp>
        <p:nvSpPr>
          <p:cNvPr id="2867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4362450" y="1052513"/>
            <a:ext cx="457200" cy="4413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fld id="{F1076924-426D-439E-A8DF-B8358B91BFFF}" type="slidenum">
              <a:rPr lang="en-US" altLang="en-US">
                <a:solidFill>
                  <a:srgbClr val="AB2627"/>
                </a:solidFill>
              </a:rPr>
              <a:pPr/>
              <a:t>31</a:t>
            </a:fld>
            <a:endParaRPr lang="en-US" altLang="en-US">
              <a:solidFill>
                <a:srgbClr val="AB2627"/>
              </a:solidFill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1046237" y="2460850"/>
            <a:ext cx="2733675" cy="3991447"/>
            <a:chOff x="974229" y="2348880"/>
            <a:chExt cx="2733675" cy="3991447"/>
          </a:xfrm>
        </p:grpSpPr>
        <p:pic>
          <p:nvPicPr>
            <p:cNvPr id="28678" name="Picture 5" descr="C:\Users\VikKi\Desktop\DU\Animacija\boks_real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4229" y="2348880"/>
              <a:ext cx="2733675" cy="337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986542" y="5878662"/>
              <a:ext cx="3353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 smtClean="0"/>
                <a:t>1</a:t>
              </a:r>
              <a:endParaRPr lang="en-US" sz="2400" b="1" dirty="0"/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3995936" y="3109961"/>
            <a:ext cx="4430712" cy="3342336"/>
            <a:chOff x="4427538" y="2996952"/>
            <a:chExt cx="4430712" cy="3342336"/>
          </a:xfrm>
        </p:grpSpPr>
        <p:pic>
          <p:nvPicPr>
            <p:cNvPr id="28677" name="Picture 4" descr="C:\Users\VikKi\Desktop\DU\Animacija\boks_karikatura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538" y="2996952"/>
              <a:ext cx="4430712" cy="2476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6499230" y="5877623"/>
              <a:ext cx="3770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/>
                <a:t>2</a:t>
              </a:r>
              <a:endParaRPr lang="en-US" sz="2400" b="1" dirty="0"/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404664"/>
            <a:ext cx="8534400" cy="758825"/>
          </a:xfrm>
        </p:spPr>
        <p:txBody>
          <a:bodyPr/>
          <a:lstStyle/>
          <a:p>
            <a:r>
              <a:rPr lang="lv-LV" b="1" dirty="0" smtClean="0"/>
              <a:t>Skaidrs attēls un pozas</a:t>
            </a:r>
            <a:br>
              <a:rPr lang="lv-LV" b="1" dirty="0" smtClean="0"/>
            </a:br>
            <a:r>
              <a:rPr lang="lv-LV" sz="3000" i="1" dirty="0" smtClean="0"/>
              <a:t>(</a:t>
            </a:r>
            <a:r>
              <a:rPr lang="lv-LV" sz="3000" i="1" dirty="0" err="1" smtClean="0"/>
              <a:t>Solid</a:t>
            </a:r>
            <a:r>
              <a:rPr lang="lv-LV" sz="3000" i="1" dirty="0" smtClean="0"/>
              <a:t> </a:t>
            </a:r>
            <a:r>
              <a:rPr lang="lv-LV" sz="3000" i="1" dirty="0" err="1" smtClean="0"/>
              <a:t>drawing</a:t>
            </a:r>
            <a:r>
              <a:rPr lang="lv-LV" sz="3000" i="1" dirty="0" smtClean="0"/>
              <a:t>/</a:t>
            </a:r>
            <a:r>
              <a:rPr lang="lv-LV" sz="3000" i="1" dirty="0" err="1" smtClean="0"/>
              <a:t>Solid</a:t>
            </a:r>
            <a:r>
              <a:rPr lang="lv-LV" sz="3000" i="1" dirty="0" smtClean="0"/>
              <a:t> </a:t>
            </a:r>
            <a:r>
              <a:rPr lang="lv-LV" sz="3000" i="1" dirty="0" err="1" smtClean="0"/>
              <a:t>posing</a:t>
            </a:r>
            <a:r>
              <a:rPr lang="lv-LV" sz="3000" i="1" dirty="0" smtClean="0"/>
              <a:t>)</a:t>
            </a:r>
            <a:endParaRPr lang="lv-LV" sz="3000" i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lv-LV" sz="2800" dirty="0" smtClean="0"/>
              <a:t>Ja izpētīt kādu varoni, tad iznāks kā varonis ir veidots no parastam ģeometriskam figūrām.</a:t>
            </a:r>
          </a:p>
          <a:p>
            <a:endParaRPr lang="ru-RU" sz="2800" dirty="0" smtClean="0"/>
          </a:p>
          <a:p>
            <a:endParaRPr lang="ru-RU" sz="2800" dirty="0"/>
          </a:p>
          <a:p>
            <a:endParaRPr lang="ru-RU" sz="2800" dirty="0" smtClean="0"/>
          </a:p>
          <a:p>
            <a:endParaRPr lang="ru-RU" sz="2800" dirty="0"/>
          </a:p>
          <a:p>
            <a:endParaRPr lang="ru-RU" sz="2800" dirty="0" smtClean="0"/>
          </a:p>
          <a:p>
            <a:r>
              <a:rPr lang="lv-LV" sz="2800" dirty="0" smtClean="0"/>
              <a:t>ir nepieciešamas akadēmiskas zīmēšanas bāzes zināšanas </a:t>
            </a:r>
            <a:endParaRPr lang="ru-RU" sz="2800" dirty="0"/>
          </a:p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C69F55-4395-4831-BF51-0AEC0BEC24B6}" type="slidenum">
              <a:rPr lang="en-US" altLang="en-US" smtClean="0"/>
              <a:pPr>
                <a:defRPr/>
              </a:pPr>
              <a:t>32</a:t>
            </a:fld>
            <a:endParaRPr lang="en-US" altLang="en-US"/>
          </a:p>
        </p:txBody>
      </p:sp>
      <p:pic>
        <p:nvPicPr>
          <p:cNvPr id="4098" name="Picture 2" descr="C:\Users\User\Desktop\do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08920"/>
            <a:ext cx="8238929" cy="207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50770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 smtClean="0"/>
              <a:t>Pievilcība</a:t>
            </a:r>
            <a:r>
              <a:rPr lang="ru-RU" sz="3600" dirty="0" smtClean="0"/>
              <a:t> </a:t>
            </a:r>
            <a:r>
              <a:rPr lang="ru-RU" sz="3000" i="1" dirty="0"/>
              <a:t>(</a:t>
            </a:r>
            <a:r>
              <a:rPr lang="en-US" sz="3000" i="1" dirty="0"/>
              <a:t>Appeal)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01752" y="1556792"/>
            <a:ext cx="8590728" cy="4752528"/>
          </a:xfrm>
        </p:spPr>
        <p:txBody>
          <a:bodyPr/>
          <a:lstStyle/>
          <a:p>
            <a:r>
              <a:rPr lang="lv-LV" sz="2800" dirty="0" smtClean="0"/>
              <a:t>ir nepieciešams izmantot simetriskas sejas pievilcīgiem varoņiem</a:t>
            </a:r>
            <a:endParaRPr lang="ru-RU" sz="2800" dirty="0" smtClean="0"/>
          </a:p>
          <a:p>
            <a:r>
              <a:rPr lang="lv-LV" dirty="0" smtClean="0"/>
              <a:t>asimetriskas sejas var padarīt par pievilcīgiem, ja izmantot </a:t>
            </a:r>
            <a:r>
              <a:rPr lang="en-US" dirty="0"/>
              <a:t> </a:t>
            </a:r>
            <a:r>
              <a:rPr lang="lv-LV" dirty="0" smtClean="0"/>
              <a:t>izteiksmīgas pozas un specifisku dizainu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C69F55-4395-4831-BF51-0AEC0BEC24B6}" type="slidenum">
              <a:rPr lang="en-US" altLang="en-US" smtClean="0"/>
              <a:pPr>
                <a:defRPr/>
              </a:pPr>
              <a:t>33</a:t>
            </a:fld>
            <a:endParaRPr lang="en-US" altLang="en-US"/>
          </a:p>
        </p:txBody>
      </p:sp>
      <p:pic>
        <p:nvPicPr>
          <p:cNvPr id="3077" name="Picture 5" descr="C:\Users\User\Desktop\106592901_large_disney_villains_jafar_by_booomd6e06m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436280"/>
            <a:ext cx="2448272" cy="3081786"/>
          </a:xfrm>
          <a:prstGeom prst="rect">
            <a:avLst/>
          </a:prstGeom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User\Desktop\106592895_large_disney_villains_cruella_de_vil_by_booomd6esez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429000"/>
            <a:ext cx="2448272" cy="3089065"/>
          </a:xfrm>
          <a:prstGeom prst="rect">
            <a:avLst/>
          </a:prstGeom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User\Desktop\106592905_large_disney_villains_ursula_by_booomd6dqe5j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922" y="3429000"/>
            <a:ext cx="2448272" cy="3089065"/>
          </a:xfrm>
          <a:prstGeom prst="rect">
            <a:avLst/>
          </a:prstGeom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User\Desktop\106592893_large_disney_villains_captain_hook_by_booomd6e6j6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36279"/>
            <a:ext cx="2448272" cy="3089065"/>
          </a:xfrm>
          <a:prstGeom prst="rect">
            <a:avLst/>
          </a:prstGeom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05267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/>
              <a:t>Ne likums, bet uztvere!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2780928"/>
            <a:ext cx="8503920" cy="1656184"/>
          </a:xfrm>
        </p:spPr>
        <p:txBody>
          <a:bodyPr/>
          <a:lstStyle/>
          <a:p>
            <a:endParaRPr lang="lv-LV" dirty="0" smtClean="0"/>
          </a:p>
          <a:p>
            <a:pPr marL="0" indent="0" algn="ctr">
              <a:buNone/>
            </a:pPr>
            <a:r>
              <a:rPr lang="lv-LV" sz="4400" dirty="0" smtClean="0"/>
              <a:t>12 klasiskas animācijas </a:t>
            </a:r>
            <a:r>
              <a:rPr lang="lv-LV" sz="4400" b="1" dirty="0" smtClean="0"/>
              <a:t>likumi</a:t>
            </a:r>
            <a:endParaRPr lang="en-US" sz="4400" b="1" dirty="0" smtClean="0"/>
          </a:p>
          <a:p>
            <a:pPr marL="0" indent="0" algn="ctr">
              <a:buNone/>
            </a:pPr>
            <a:endParaRPr lang="en-US" sz="4400" dirty="0"/>
          </a:p>
          <a:p>
            <a:pPr marL="0" indent="0" algn="ctr">
              <a:buNone/>
            </a:pPr>
            <a:r>
              <a:rPr lang="en-US" sz="4400" dirty="0" smtClean="0"/>
              <a:t>						   </a:t>
            </a:r>
            <a:r>
              <a:rPr lang="lv-LV" sz="4400" b="1" dirty="0" smtClean="0"/>
              <a:t>principi</a:t>
            </a:r>
          </a:p>
          <a:p>
            <a:pPr marL="0" indent="0" algn="ctr">
              <a:buNone/>
            </a:pPr>
            <a:endParaRPr lang="lv-LV" sz="4400" dirty="0" smtClean="0"/>
          </a:p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C69F55-4395-4831-BF51-0AEC0BEC24B6}" type="slidenum">
              <a:rPr lang="en-US" altLang="en-US" smtClean="0"/>
              <a:pPr>
                <a:defRPr/>
              </a:pPr>
              <a:t>34</a:t>
            </a:fld>
            <a:endParaRPr lang="en-US" altLang="en-US"/>
          </a:p>
        </p:txBody>
      </p:sp>
      <p:sp>
        <p:nvSpPr>
          <p:cNvPr id="5" name="Right Arrow 4"/>
          <p:cNvSpPr/>
          <p:nvPr/>
        </p:nvSpPr>
        <p:spPr>
          <a:xfrm rot="5400000">
            <a:off x="7094140" y="4314068"/>
            <a:ext cx="792088" cy="504056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6634832" y="3284984"/>
            <a:ext cx="1681584" cy="9570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6732240" y="3212976"/>
            <a:ext cx="1728192" cy="9570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89988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 smtClean="0"/>
              <a:t>Paldies par uzmanību</a:t>
            </a:r>
            <a:endParaRPr lang="lv-LV" b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18720" cy="2694040"/>
          </a:xfrm>
        </p:spPr>
        <p:txBody>
          <a:bodyPr/>
          <a:lstStyle/>
          <a:p>
            <a:r>
              <a:rPr lang="lv-LV" dirty="0" smtClean="0"/>
              <a:t>Visi attēli, kuri tika izmantoti animācijas tika veidoti ar </a:t>
            </a:r>
            <a:r>
              <a:rPr lang="lv-LV" b="1" dirty="0"/>
              <a:t>Corel Draw X5</a:t>
            </a:r>
            <a:r>
              <a:rPr lang="lv-LV" dirty="0" smtClean="0"/>
              <a:t> palīdzību</a:t>
            </a:r>
          </a:p>
          <a:p>
            <a:r>
              <a:rPr lang="lv-LV" dirty="0"/>
              <a:t>Gif-failu </a:t>
            </a:r>
            <a:r>
              <a:rPr lang="lv-LV" dirty="0" smtClean="0"/>
              <a:t>veidošanai </a:t>
            </a:r>
            <a:r>
              <a:rPr lang="lv-LV" dirty="0"/>
              <a:t>tika izmantots </a:t>
            </a:r>
            <a:r>
              <a:rPr lang="lv-LV" b="1" dirty="0"/>
              <a:t>Easy Gif </a:t>
            </a:r>
            <a:r>
              <a:rPr lang="lv-LV" b="1" dirty="0" smtClean="0"/>
              <a:t>Animator</a:t>
            </a:r>
          </a:p>
          <a:p>
            <a:r>
              <a:rPr lang="lv-LV" dirty="0"/>
              <a:t>Tika izmantots </a:t>
            </a:r>
            <a:r>
              <a:rPr lang="lv-LV" b="1" dirty="0"/>
              <a:t>kadra </a:t>
            </a:r>
            <a:r>
              <a:rPr lang="lv-LV" b="1" dirty="0" smtClean="0"/>
              <a:t>pēc </a:t>
            </a:r>
            <a:r>
              <a:rPr lang="lv-LV" b="1" dirty="0"/>
              <a:t>kadra </a:t>
            </a:r>
            <a:r>
              <a:rPr lang="lv-LV" dirty="0" smtClean="0"/>
              <a:t>animācijas </a:t>
            </a:r>
            <a:r>
              <a:rPr lang="lv-LV" dirty="0"/>
              <a:t>veids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C69F55-4395-4831-BF51-0AEC0BEC24B6}" type="slidenum">
              <a:rPr lang="en-US" altLang="en-US" smtClean="0"/>
              <a:pPr>
                <a:defRPr/>
              </a:pPr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20092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lv-LV" b="1" dirty="0" smtClean="0"/>
              <a:t>Pārliekama animācija</a:t>
            </a:r>
            <a:endParaRPr lang="en-US" b="1" dirty="0"/>
          </a:p>
        </p:txBody>
      </p:sp>
      <p:sp>
        <p:nvSpPr>
          <p:cNvPr id="17411" name="Объект 2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pPr marL="0" indent="0">
              <a:buFont typeface="Wingdings 2" pitchFamily="18" charset="2"/>
              <a:buNone/>
            </a:pPr>
            <a:r>
              <a:rPr lang="lv-LV" altLang="en-US" sz="2800" dirty="0" smtClean="0"/>
              <a:t>Objekts, kurš uzzīmēts uz kartonā vai papīrā tika sagriezts atsevišķos gabalos un šie gabali tika kustēti starp kadriem</a:t>
            </a:r>
            <a:r>
              <a:rPr lang="lv-LV" altLang="en-US" sz="2800" dirty="0"/>
              <a:t>.</a:t>
            </a:r>
            <a:r>
              <a:rPr lang="lv-LV" altLang="en-US" sz="2800" dirty="0" smtClean="0"/>
              <a:t> </a:t>
            </a:r>
            <a:endParaRPr lang="en-US" altLang="en-US" dirty="0" smtClean="0"/>
          </a:p>
        </p:txBody>
      </p:sp>
      <p:sp>
        <p:nvSpPr>
          <p:cNvPr id="17412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4355976" y="980728"/>
            <a:ext cx="457200" cy="50405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fld id="{1232A03E-1049-49E8-96AE-C18E31773E23}" type="slidenum">
              <a:rPr lang="en-US" altLang="en-US">
                <a:solidFill>
                  <a:srgbClr val="AB2627"/>
                </a:solidFill>
              </a:rPr>
              <a:pPr/>
              <a:t>4</a:t>
            </a:fld>
            <a:endParaRPr lang="en-US" altLang="en-US" dirty="0">
              <a:solidFill>
                <a:srgbClr val="AB2627"/>
              </a:solidFill>
            </a:endParaRPr>
          </a:p>
        </p:txBody>
      </p:sp>
      <p:pic>
        <p:nvPicPr>
          <p:cNvPr id="63490" name="Picture 2" descr="https://icdn.lenta.ru/images/2013/07/02/12/20130702123624285/pic_ed2007135aaa6e54904483b69fd4ab8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96952"/>
            <a:ext cx="4000500" cy="2667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17414" name="TextBox 4"/>
          <p:cNvSpPr txBox="1">
            <a:spLocks noChangeArrowheads="1"/>
          </p:cNvSpPr>
          <p:nvPr/>
        </p:nvSpPr>
        <p:spPr bwMode="auto">
          <a:xfrm>
            <a:off x="395536" y="5867400"/>
            <a:ext cx="835317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pPr eaLnBrk="1" hangingPunct="1"/>
            <a:r>
              <a:rPr lang="lv-LV" sz="2400" i="1" dirty="0"/>
              <a:t>Multfilmas «Ezītis miglā» kadrs, režisors Jurijs </a:t>
            </a:r>
            <a:r>
              <a:rPr lang="lv-LV" sz="2400" i="1" dirty="0" err="1"/>
              <a:t>Noršteins</a:t>
            </a:r>
            <a:endParaRPr lang="lv-LV" altLang="en-US" sz="2400" i="1" dirty="0"/>
          </a:p>
          <a:p>
            <a:pPr eaLnBrk="1" hangingPunct="1"/>
            <a:endParaRPr lang="en-US" altLang="en-US" dirty="0"/>
          </a:p>
        </p:txBody>
      </p:sp>
      <p:pic>
        <p:nvPicPr>
          <p:cNvPr id="63492" name="Picture 4" descr="http://www.chaskor.ru/posts_images_201109/392_300_24808_norshtb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568" y="2996952"/>
            <a:ext cx="3484880" cy="2667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lv-LV" b="1" dirty="0" smtClean="0"/>
              <a:t>Leļļu animācija</a:t>
            </a:r>
            <a:endParaRPr lang="en-US" dirty="0"/>
          </a:p>
        </p:txBody>
      </p:sp>
      <p:sp>
        <p:nvSpPr>
          <p:cNvPr id="18435" name="Объект 2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pPr marL="0" indent="0">
              <a:buFont typeface="Wingdings 2" pitchFamily="18" charset="2"/>
              <a:buNone/>
            </a:pPr>
            <a:r>
              <a:rPr lang="lv-LV" altLang="en-US" sz="2800" dirty="0" smtClean="0"/>
              <a:t>Visas lellēs un dekorācijas leļļu animācijā tika veidoti ar manuālas metodes palīdzību.</a:t>
            </a:r>
            <a:endParaRPr lang="en-US" altLang="en-US" dirty="0" smtClean="0"/>
          </a:p>
        </p:txBody>
      </p:sp>
      <p:sp>
        <p:nvSpPr>
          <p:cNvPr id="1843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4355976" y="980729"/>
            <a:ext cx="457200" cy="50405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fld id="{8849D4EB-5CA9-447D-8068-A1EAC14D5411}" type="slidenum">
              <a:rPr lang="en-US" altLang="en-US">
                <a:solidFill>
                  <a:srgbClr val="AB2627"/>
                </a:solidFill>
              </a:rPr>
              <a:pPr/>
              <a:t>5</a:t>
            </a:fld>
            <a:endParaRPr lang="en-US" altLang="en-US" dirty="0">
              <a:solidFill>
                <a:srgbClr val="AB2627"/>
              </a:solidFill>
            </a:endParaRPr>
          </a:p>
        </p:txBody>
      </p:sp>
      <p:pic>
        <p:nvPicPr>
          <p:cNvPr id="18437" name="Picture 5" descr="kJbcMBEGKP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36912"/>
            <a:ext cx="7956376" cy="3232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544" y="5890046"/>
            <a:ext cx="67553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2400" i="1" dirty="0" smtClean="0"/>
              <a:t>Multfilma </a:t>
            </a:r>
            <a:r>
              <a:rPr lang="lv-LV" sz="2400" dirty="0" smtClean="0"/>
              <a:t>„</a:t>
            </a:r>
            <a:r>
              <a:rPr lang="lv-LV" sz="2400" dirty="0"/>
              <a:t>Līgava-līķis” </a:t>
            </a:r>
            <a:r>
              <a:rPr lang="lv-LV" sz="2400" dirty="0" smtClean="0"/>
              <a:t> </a:t>
            </a:r>
            <a:r>
              <a:rPr lang="lv-LV" sz="2400" dirty="0" smtClean="0"/>
              <a:t>skatuve</a:t>
            </a:r>
            <a:r>
              <a:rPr lang="en-US" sz="2400" dirty="0" smtClean="0"/>
              <a:t>s</a:t>
            </a:r>
            <a:r>
              <a:rPr lang="lv-LV" sz="2400" dirty="0" smtClean="0"/>
              <a:t> </a:t>
            </a:r>
            <a:r>
              <a:rPr lang="lv-LV" sz="2400" dirty="0" err="1" smtClean="0"/>
              <a:t>sagatovašana</a:t>
            </a:r>
            <a:r>
              <a:rPr lang="ru-RU" sz="2400" i="1" dirty="0" smtClean="0"/>
              <a:t>.</a:t>
            </a:r>
            <a:endParaRPr lang="ru-RU" sz="2400" i="1" dirty="0"/>
          </a:p>
          <a:p>
            <a:endParaRPr lang="en-US" sz="2400" i="1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28600"/>
            <a:ext cx="8856983" cy="758825"/>
          </a:xfrm>
        </p:spPr>
        <p:txBody>
          <a:bodyPr/>
          <a:lstStyle/>
          <a:p>
            <a:pPr eaLnBrk="1" hangingPunct="1">
              <a:defRPr/>
            </a:pPr>
            <a:r>
              <a:rPr lang="lv-LV" b="1" dirty="0"/>
              <a:t>Leļļu </a:t>
            </a:r>
            <a:r>
              <a:rPr lang="lv-LV" b="1" dirty="0" smtClean="0"/>
              <a:t>animācija</a:t>
            </a:r>
            <a:r>
              <a:rPr lang="ru-RU" b="1" dirty="0" smtClean="0"/>
              <a:t> </a:t>
            </a:r>
            <a:r>
              <a:rPr lang="lv-LV" b="1" dirty="0" smtClean="0"/>
              <a:t>- </a:t>
            </a:r>
            <a:r>
              <a:rPr lang="lv-LV" b="1" i="1" dirty="0" smtClean="0"/>
              <a:t>„</a:t>
            </a:r>
            <a:r>
              <a:rPr lang="ru-RU" b="1" i="1" dirty="0" err="1"/>
              <a:t>stop</a:t>
            </a:r>
            <a:r>
              <a:rPr lang="ru-RU" b="1" i="1" dirty="0"/>
              <a:t> </a:t>
            </a:r>
            <a:r>
              <a:rPr lang="ru-RU" b="1" i="1" dirty="0" err="1"/>
              <a:t>motion</a:t>
            </a:r>
            <a:r>
              <a:rPr lang="lv-LV" b="1" i="1" dirty="0" smtClean="0"/>
              <a:t>” </a:t>
            </a:r>
            <a:r>
              <a:rPr lang="lv-LV" b="1" dirty="0" smtClean="0"/>
              <a:t>tehnika </a:t>
            </a:r>
            <a:r>
              <a:rPr lang="ru-RU" b="1" dirty="0" smtClean="0"/>
              <a:t> </a:t>
            </a:r>
            <a:endParaRPr lang="en-US" b="1" dirty="0"/>
          </a:p>
        </p:txBody>
      </p:sp>
      <p:sp>
        <p:nvSpPr>
          <p:cNvPr id="19460" name="Номер слайда 2"/>
          <p:cNvSpPr>
            <a:spLocks noGrp="1"/>
          </p:cNvSpPr>
          <p:nvPr>
            <p:ph type="sldNum" sz="quarter" idx="12"/>
          </p:nvPr>
        </p:nvSpPr>
        <p:spPr bwMode="auto">
          <a:xfrm>
            <a:off x="4355976" y="1043459"/>
            <a:ext cx="457200" cy="4413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fld id="{8F9B4357-2F30-4312-A24B-9E66EFF405FC}" type="slidenum">
              <a:rPr lang="en-US" altLang="en-US">
                <a:solidFill>
                  <a:srgbClr val="AB2627"/>
                </a:solidFill>
              </a:rPr>
              <a:pPr/>
              <a:t>6</a:t>
            </a:fld>
            <a:endParaRPr lang="en-US" altLang="en-US" dirty="0">
              <a:solidFill>
                <a:srgbClr val="AB2627"/>
              </a:solidFill>
            </a:endParaRPr>
          </a:p>
        </p:txBody>
      </p:sp>
      <p:pic>
        <p:nvPicPr>
          <p:cNvPr id="19462" name="Picture 6" descr="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10615"/>
            <a:ext cx="2736304" cy="20183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9463" name="Picture 7" descr="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59" y="4210615"/>
            <a:ext cx="2733469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AutoShape 8"/>
          <p:cNvSpPr>
            <a:spLocks noChangeArrowheads="1"/>
          </p:cNvSpPr>
          <p:nvPr/>
        </p:nvSpPr>
        <p:spPr bwMode="auto">
          <a:xfrm>
            <a:off x="3419872" y="4815540"/>
            <a:ext cx="2376264" cy="848805"/>
          </a:xfrm>
          <a:prstGeom prst="rightArrow">
            <a:avLst>
              <a:gd name="adj1" fmla="val 50000"/>
              <a:gd name="adj2" fmla="val 56277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lv-LV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pitchFamily="34" charset="0"/>
              </a:rPr>
              <a:t>33 kadri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1"/>
          </p:nvPr>
        </p:nvSpPr>
        <p:spPr>
          <a:xfrm>
            <a:off x="301752" y="1628800"/>
            <a:ext cx="8503920" cy="1224136"/>
          </a:xfrm>
        </p:spPr>
        <p:txBody>
          <a:bodyPr/>
          <a:lstStyle/>
          <a:p>
            <a:pPr marL="0" indent="0">
              <a:buNone/>
            </a:pPr>
            <a:r>
              <a:rPr lang="lv-LV" dirty="0"/>
              <a:t>Galvenās šis tehnikas ideja ir objekta kustība kadru pēc kadram un šo kadru fotografēšana. </a:t>
            </a:r>
            <a:endParaRPr lang="lv-LV" dirty="0" smtClean="0"/>
          </a:p>
          <a:p>
            <a:r>
              <a:rPr lang="lv-LV" dirty="0" smtClean="0"/>
              <a:t> multiplikācijas filmas</a:t>
            </a:r>
          </a:p>
          <a:p>
            <a:r>
              <a:rPr lang="lv-LV" dirty="0" smtClean="0"/>
              <a:t> reklāmas</a:t>
            </a:r>
          </a:p>
          <a:p>
            <a:r>
              <a:rPr lang="lv-LV" dirty="0" smtClean="0"/>
              <a:t> videoklipos</a:t>
            </a:r>
            <a:endParaRPr lang="en-US" dirty="0"/>
          </a:p>
          <a:p>
            <a:pPr marL="0" indent="0">
              <a:buNone/>
            </a:pPr>
            <a:endParaRPr lang="lv-LV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822432" cy="758825"/>
          </a:xfrm>
        </p:spPr>
        <p:txBody>
          <a:bodyPr/>
          <a:lstStyle/>
          <a:p>
            <a:r>
              <a:rPr lang="lv-LV" b="1" dirty="0"/>
              <a:t>Leļļu animācija</a:t>
            </a:r>
            <a:r>
              <a:rPr lang="ru-RU" b="1" dirty="0"/>
              <a:t> </a:t>
            </a:r>
            <a:r>
              <a:rPr lang="lv-LV" b="1" dirty="0"/>
              <a:t>- </a:t>
            </a:r>
            <a:r>
              <a:rPr lang="lv-LV" b="1" i="1" dirty="0"/>
              <a:t>„</a:t>
            </a:r>
            <a:r>
              <a:rPr lang="ru-RU" b="1" i="1" dirty="0" err="1"/>
              <a:t>stop</a:t>
            </a:r>
            <a:r>
              <a:rPr lang="ru-RU" b="1" i="1" dirty="0"/>
              <a:t> </a:t>
            </a:r>
            <a:r>
              <a:rPr lang="ru-RU" b="1" i="1" dirty="0" err="1"/>
              <a:t>motion</a:t>
            </a:r>
            <a:r>
              <a:rPr lang="lv-LV" b="1" i="1" dirty="0"/>
              <a:t>” </a:t>
            </a:r>
            <a:r>
              <a:rPr lang="lv-LV" b="1" dirty="0"/>
              <a:t>tehnika 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355976" y="1027113"/>
            <a:ext cx="457200" cy="441325"/>
          </a:xfrm>
        </p:spPr>
        <p:txBody>
          <a:bodyPr/>
          <a:lstStyle/>
          <a:p>
            <a:pPr>
              <a:defRPr/>
            </a:pPr>
            <a:fld id="{B1C69F55-4395-4831-BF51-0AEC0BEC24B6}" type="slidenum">
              <a:rPr lang="en-US" altLang="en-US" smtClean="0"/>
              <a:pPr>
                <a:defRPr/>
              </a:pPr>
              <a:t>7</a:t>
            </a:fld>
            <a:endParaRPr lang="en-US" altLang="en-US" dirty="0"/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34888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Объект 5"/>
          <p:cNvSpPr>
            <a:spLocks noGrp="1"/>
          </p:cNvSpPr>
          <p:nvPr>
            <p:ph sz="quarter" idx="1"/>
          </p:nvPr>
        </p:nvSpPr>
        <p:spPr>
          <a:xfrm>
            <a:off x="301752" y="1628800"/>
            <a:ext cx="8503920" cy="504056"/>
          </a:xfrm>
        </p:spPr>
        <p:txBody>
          <a:bodyPr/>
          <a:lstStyle/>
          <a:p>
            <a:pPr marL="0" indent="0" algn="ctr">
              <a:buNone/>
            </a:pPr>
            <a:r>
              <a:rPr lang="lv-LV" dirty="0" smtClean="0"/>
              <a:t>45 kadri </a:t>
            </a:r>
            <a:endParaRPr lang="en-US" dirty="0"/>
          </a:p>
          <a:p>
            <a:pPr marL="0" indent="0">
              <a:buNone/>
            </a:pPr>
            <a:endParaRPr lang="lv-LV" dirty="0"/>
          </a:p>
        </p:txBody>
      </p:sp>
      <p:sp>
        <p:nvSpPr>
          <p:cNvPr id="7" name="Левая фигурная скобка 6"/>
          <p:cNvSpPr/>
          <p:nvPr/>
        </p:nvSpPr>
        <p:spPr>
          <a:xfrm rot="5400000">
            <a:off x="4174817" y="-530301"/>
            <a:ext cx="756084" cy="6226414"/>
          </a:xfrm>
          <a:prstGeom prst="leftBrace">
            <a:avLst/>
          </a:prstGeom>
          <a:ln w="28575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9229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28600"/>
            <a:ext cx="8784976" cy="758825"/>
          </a:xfrm>
        </p:spPr>
        <p:txBody>
          <a:bodyPr/>
          <a:lstStyle/>
          <a:p>
            <a:pPr eaLnBrk="1" hangingPunct="1">
              <a:defRPr/>
            </a:pPr>
            <a:r>
              <a:rPr lang="lv-LV" b="1" dirty="0"/>
              <a:t>Leļļu animācija</a:t>
            </a:r>
            <a:r>
              <a:rPr lang="ru-RU" b="1" dirty="0"/>
              <a:t> </a:t>
            </a:r>
            <a:r>
              <a:rPr lang="lv-LV" b="1" dirty="0"/>
              <a:t>- </a:t>
            </a:r>
            <a:r>
              <a:rPr lang="lv-LV" b="1" i="1" dirty="0"/>
              <a:t>„</a:t>
            </a:r>
            <a:r>
              <a:rPr lang="ru-RU" b="1" i="1" dirty="0" err="1"/>
              <a:t>stop</a:t>
            </a:r>
            <a:r>
              <a:rPr lang="ru-RU" b="1" i="1" dirty="0"/>
              <a:t> </a:t>
            </a:r>
            <a:r>
              <a:rPr lang="ru-RU" b="1" i="1" dirty="0" err="1"/>
              <a:t>motion</a:t>
            </a:r>
            <a:r>
              <a:rPr lang="lv-LV" b="1" i="1" dirty="0"/>
              <a:t>” </a:t>
            </a:r>
            <a:r>
              <a:rPr lang="lv-LV" b="1" dirty="0"/>
              <a:t>tehnika </a:t>
            </a:r>
            <a:endParaRPr lang="en-US" dirty="0"/>
          </a:p>
        </p:txBody>
      </p:sp>
      <p:pic>
        <p:nvPicPr>
          <p:cNvPr id="20483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7664" y="2348880"/>
            <a:ext cx="6096000" cy="4572000"/>
          </a:xfrm>
        </p:spPr>
      </p:pic>
      <p:sp>
        <p:nvSpPr>
          <p:cNvPr id="20484" name="Номер слайда 2"/>
          <p:cNvSpPr>
            <a:spLocks noGrp="1"/>
          </p:cNvSpPr>
          <p:nvPr>
            <p:ph type="sldNum" sz="quarter" idx="12"/>
          </p:nvPr>
        </p:nvSpPr>
        <p:spPr bwMode="auto">
          <a:xfrm>
            <a:off x="4355976" y="1027113"/>
            <a:ext cx="457200" cy="52967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fld id="{5A6837C5-AFC3-4C71-A820-092A00D6E068}" type="slidenum">
              <a:rPr lang="en-US" altLang="en-US">
                <a:solidFill>
                  <a:srgbClr val="AB2627"/>
                </a:solidFill>
              </a:rPr>
              <a:pPr/>
              <a:t>8</a:t>
            </a:fld>
            <a:endParaRPr lang="en-US" altLang="en-US" dirty="0">
              <a:solidFill>
                <a:srgbClr val="AB2627"/>
              </a:solidFill>
            </a:endParaRPr>
          </a:p>
        </p:txBody>
      </p:sp>
      <p:sp>
        <p:nvSpPr>
          <p:cNvPr id="5" name="Объект 5"/>
          <p:cNvSpPr txBox="1">
            <a:spLocks/>
          </p:cNvSpPr>
          <p:nvPr/>
        </p:nvSpPr>
        <p:spPr bwMode="auto">
          <a:xfrm>
            <a:off x="301752" y="1628800"/>
            <a:ext cx="8503920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32D2E"/>
              </a:buClr>
              <a:buSzPct val="75000"/>
              <a:buFont typeface="Wingdings 2" pitchFamily="18" charset="2"/>
              <a:buChar char="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SzPct val="70000"/>
              <a:buFont typeface="Wingdings" pitchFamily="2" charset="2"/>
              <a:buChar char="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4305"/>
              </a:buClr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itchFamily="18" charset="2"/>
              <a:buNone/>
            </a:pPr>
            <a:r>
              <a:rPr lang="lv-LV" dirty="0" smtClean="0"/>
              <a:t>39 kadri </a:t>
            </a:r>
            <a:endParaRPr lang="en-US" dirty="0" smtClean="0"/>
          </a:p>
          <a:p>
            <a:pPr marL="0" indent="0">
              <a:buFont typeface="Wingdings 2" pitchFamily="18" charset="2"/>
              <a:buNone/>
            </a:pPr>
            <a:endParaRPr lang="lv-LV" dirty="0"/>
          </a:p>
        </p:txBody>
      </p:sp>
      <p:sp>
        <p:nvSpPr>
          <p:cNvPr id="7" name="Левая фигурная скобка 6"/>
          <p:cNvSpPr/>
          <p:nvPr/>
        </p:nvSpPr>
        <p:spPr>
          <a:xfrm rot="5400000">
            <a:off x="4174817" y="-530301"/>
            <a:ext cx="756084" cy="6226414"/>
          </a:xfrm>
          <a:prstGeom prst="leftBrace">
            <a:avLst/>
          </a:prstGeom>
          <a:ln w="28575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 smtClean="0"/>
              <a:t>Datoranimācija</a:t>
            </a:r>
            <a:endParaRPr lang="lv-LV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C69F55-4395-4831-BF51-0AEC0BEC24B6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  <p:sp>
        <p:nvSpPr>
          <p:cNvPr id="7" name="Объект 2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710137"/>
          </a:xfrm>
        </p:spPr>
        <p:txBody>
          <a:bodyPr/>
          <a:lstStyle/>
          <a:p>
            <a:pPr marL="0" lvl="0" indent="0">
              <a:buNone/>
            </a:pPr>
            <a:r>
              <a:rPr lang="lv-LV" b="1" dirty="0" smtClean="0"/>
              <a:t>Metodes:</a:t>
            </a:r>
          </a:p>
          <a:p>
            <a:pPr lvl="0"/>
            <a:r>
              <a:rPr lang="lv-LV" dirty="0" smtClean="0"/>
              <a:t>atslēgu kadri</a:t>
            </a:r>
          </a:p>
          <a:p>
            <a:r>
              <a:rPr lang="lv-LV" dirty="0" smtClean="0"/>
              <a:t>kustības ierakstīšana</a:t>
            </a:r>
          </a:p>
          <a:p>
            <a:pPr lvl="0"/>
            <a:r>
              <a:rPr lang="lv-LV" dirty="0" smtClean="0"/>
              <a:t>procedūra</a:t>
            </a:r>
          </a:p>
          <a:p>
            <a:r>
              <a:rPr lang="lv-LV" dirty="0" smtClean="0"/>
              <a:t>programmējama</a:t>
            </a:r>
          </a:p>
          <a:p>
            <a:endParaRPr lang="lv-LV" dirty="0" smtClean="0"/>
          </a:p>
          <a:p>
            <a:pPr marL="0" indent="0">
              <a:buNone/>
            </a:pPr>
            <a:endParaRPr lang="lv-LV" altLang="en-US" dirty="0" smtClean="0"/>
          </a:p>
        </p:txBody>
      </p:sp>
      <p:pic>
        <p:nvPicPr>
          <p:cNvPr id="2050" name="Picture 2" descr="C:\Users\User\Desktop\0_f6bb6_27c5c079_orig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328" y="1700808"/>
            <a:ext cx="3967136" cy="198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TRUE_Procedural_Animation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89" y="4005064"/>
            <a:ext cx="3967136" cy="2148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3995936" y="2785999"/>
            <a:ext cx="576064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9" name="Elbow Connector 8"/>
          <p:cNvCxnSpPr/>
          <p:nvPr/>
        </p:nvCxnSpPr>
        <p:spPr>
          <a:xfrm>
            <a:off x="2411760" y="3293368"/>
            <a:ext cx="2160240" cy="864096"/>
          </a:xfrm>
          <a:prstGeom prst="bentConnector3">
            <a:avLst>
              <a:gd name="adj1" fmla="val 75700"/>
            </a:avLst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15126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eme10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Theme10</Template>
  <TotalTime>4418</TotalTime>
  <Words>2520</Words>
  <Application>Microsoft Office PowerPoint</Application>
  <PresentationFormat>On-screen Show (4:3)</PresentationFormat>
  <Paragraphs>469</Paragraphs>
  <Slides>35</Slides>
  <Notes>35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Theme10</vt:lpstr>
      <vt:lpstr>Klasiskas animācijas principi mūsdienu izklaides industrijā</vt:lpstr>
      <vt:lpstr>Animācijas tehnoloģijas</vt:lpstr>
      <vt:lpstr>Tradicionāla animācija</vt:lpstr>
      <vt:lpstr>Pārliekama animācija</vt:lpstr>
      <vt:lpstr>Leļļu animācija</vt:lpstr>
      <vt:lpstr>Leļļu animācija - „stop motion” tehnika  </vt:lpstr>
      <vt:lpstr>Leļļu animācija - „stop motion” tehnika </vt:lpstr>
      <vt:lpstr>Leļļu animācija - „stop motion” tehnika </vt:lpstr>
      <vt:lpstr>Datoranimācija</vt:lpstr>
      <vt:lpstr>Kombinēta animācija</vt:lpstr>
      <vt:lpstr>Citi animācijas veidi</vt:lpstr>
      <vt:lpstr>Animācijas stili</vt:lpstr>
      <vt:lpstr>Klasiskās animācijas principi</vt:lpstr>
      <vt:lpstr>Saspiešana un izstiepšana  (Squash and Stretch)</vt:lpstr>
      <vt:lpstr>Saspiešana un izstiepšana  (Squash and Stretch)</vt:lpstr>
      <vt:lpstr>Sagatavošana vai atteikums kustība (Anticipation)</vt:lpstr>
      <vt:lpstr>Sagatavošana vai atteikums kustība (Anticipation)</vt:lpstr>
      <vt:lpstr>Skatuviskums (Staging)</vt:lpstr>
      <vt:lpstr>Skatuviskums (Staging)</vt:lpstr>
      <vt:lpstr>Skatuviskums (Staging)</vt:lpstr>
      <vt:lpstr>«Tieši uz priekšu» un «no pozas līdz pozai»(Straight ahead action and pose to pose)</vt:lpstr>
      <vt:lpstr>Kustība cauri un darbības pārpildīšana (Follow through and overlapping action)</vt:lpstr>
      <vt:lpstr>Kustība cauri un darbības pārpildīšana (Follow through and overlapping action)</vt:lpstr>
      <vt:lpstr>Kustība cauri un darbības pārpildīšana (Follow through and overlapping action)</vt:lpstr>
      <vt:lpstr>Kustības sakuma un  nobeiguma samīkstināšana(Slow in and slow out)</vt:lpstr>
      <vt:lpstr>Kustība pa lokiem (Arcs)</vt:lpstr>
      <vt:lpstr>Kustība pa lokiem (Arcs)</vt:lpstr>
      <vt:lpstr>Sekundārā darbība  (Secondary action)</vt:lpstr>
      <vt:lpstr>Laika un kustības aprēķins (Timing)</vt:lpstr>
      <vt:lpstr>Pārspīlējums (Exaggeration)</vt:lpstr>
      <vt:lpstr>Pārspīlējums (Exaggeration)</vt:lpstr>
      <vt:lpstr>Skaidrs attēls un pozas (Solid drawing/Solid posing)</vt:lpstr>
      <vt:lpstr>Pievilcība (Appeal)</vt:lpstr>
      <vt:lpstr>Ne likums, bet uztvere!</vt:lpstr>
      <vt:lpstr>Paldies par uzmanību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Пользователь</dc:creator>
  <cp:lastModifiedBy>Пользователь</cp:lastModifiedBy>
  <cp:revision>273</cp:revision>
  <dcterms:created xsi:type="dcterms:W3CDTF">2016-02-19T20:33:17Z</dcterms:created>
  <dcterms:modified xsi:type="dcterms:W3CDTF">2016-04-14T19:26:25Z</dcterms:modified>
</cp:coreProperties>
</file>